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
      <p:font typeface="Century Gothic"/>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453D2D-70EB-4B42-BB49-BD5A79E7F7C5}">
  <a:tblStyle styleId="{FD453D2D-70EB-4B42-BB49-BD5A79E7F7C5}" styleName="Table_0">
    <a:wholeTbl>
      <a:tcTxStyle b="off" i="off">
        <a:font>
          <a:latin typeface="Graphik"/>
          <a:ea typeface="Graphik"/>
          <a:cs typeface="Graphik"/>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tcStyle>
        <a:fill>
          <a:solidFill>
            <a:srgbClr val="A9A9A9"/>
          </a:solidFill>
        </a:fill>
      </a:tcStyle>
    </a:band2H>
    <a:band1V>
      <a:tcTxStyle b="off" i="off"/>
    </a:band1V>
    <a:band2V>
      <a:tcTxStyle b="off" i="off"/>
    </a:band2V>
    <a:lastCol>
      <a:tcTxStyle b="off" i="off"/>
    </a:lastCol>
    <a:firstCol>
      <a:tcTxStyle b="on" i="off">
        <a:font>
          <a:latin typeface="Graphik Semibold"/>
          <a:ea typeface="Graphik Semibold"/>
          <a:cs typeface="Graphik Semibold"/>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Graphik Semibold"/>
          <a:ea typeface="Graphik Semibold"/>
          <a:cs typeface="Graphik Semibold"/>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b="off" i="off"/>
    </a:seCell>
    <a:swCell>
      <a:tcTxStyle b="off" i="off"/>
    </a:swCell>
    <a:firstRow>
      <a:tcTxStyle b="on" i="off">
        <a:font>
          <a:latin typeface="Graphik Semibold"/>
          <a:ea typeface="Graphik Semibold"/>
          <a:cs typeface="Graphik Semibold"/>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77" Type="http://schemas.openxmlformats.org/officeDocument/2006/relationships/font" Target="fonts/CenturyGothic-regular.fntdata"/><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79" Type="http://schemas.openxmlformats.org/officeDocument/2006/relationships/font" Target="fonts/CenturyGothic-italic.fntdata"/><Relationship Id="rId34" Type="http://schemas.openxmlformats.org/officeDocument/2006/relationships/slide" Target="slides/slide28.xml"/><Relationship Id="rId78" Type="http://schemas.openxmlformats.org/officeDocument/2006/relationships/font" Target="fonts/CenturyGothic-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144c77cfe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144c77cf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144c77cf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c144c77cf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d025207bc_19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d025207bc_19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c144c77cfe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c144c77cfe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c144c77cf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c144c77c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144c77cfe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144c77cfe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c144c77cfe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c144c77cfe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144c77cfe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c144c77cfe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c144c77cfe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c144c77cfe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144c77cf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144c77cf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144c77cf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144c77cf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c144c77cf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c144c77cf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144c77cf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c144c77cf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144c77cfe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144c77cfe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1fcf5439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c1fcf5439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1fcf5439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1fcf5439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1fcf5439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1fcf5439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1fcf5439e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1fcf5439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144c77cfe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c144c77cfe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c144c77cfe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c144c77cfe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144c77cfe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c144c77cfe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c144c77cf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c144c77cf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c144c77cfe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c144c77cfe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c144c77cfe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c144c77cfe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144c77cfe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c144c77cfe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144c77cfe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144c77cfe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144c77cfe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c144c77cfe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c144c77cfe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c144c77cfe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c144c77cfe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c144c77cfe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c144c77cfe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c144c77cfe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144c77cf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144c77cf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144c77cfe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c144c77cfe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144c77cfe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144c77cfe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c144c77cfe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c144c77cfe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c144c77cfe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c144c77cfe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c144c77cfe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c144c77cfe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c144c77cfe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c144c77cfe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c144c77cfe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c144c77cfe_0_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c144c77cf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c144c77cf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c144c77cfe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c144c77cf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c144c77cfe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c144c77cfe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144c77cf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c144c77cf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c144c77cfe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c144c77cfe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144c77cfe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c144c77cf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c144c77cf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c144c77cf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c144c77cfe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c144c77cfe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c144c77cf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c144c77cf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c144c77cfe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c144c77cfe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c144c77cfe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c144c77cfe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c144c77cfe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c144c77cfe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c144c77cfe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c144c77cfe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c1fcf5439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c1fcf5439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c1fcf5439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c1fcf5439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c144c77cf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c144c77cf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144c77cf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144c77cf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c144c77cfe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c144c77cf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c144c77cf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c144c77cf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c144c77cfe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c144c77cfe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c144c77cf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c144c77cf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c144c77cfe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c144c77cfe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c144c77cfe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c144c77cfe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c144c77cf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c144c77cf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b7163e43f_22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b7163e43f_22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c144c77cf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c144c77cf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c144c77cf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c144c77cf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 name="Shape 10"/>
        <p:cNvGrpSpPr/>
        <p:nvPr/>
      </p:nvGrpSpPr>
      <p:grpSpPr>
        <a:xfrm>
          <a:off x="0" y="0"/>
          <a:ext cx="0" cy="0"/>
          <a:chOff x="0" y="0"/>
          <a:chExt cx="0" cy="0"/>
        </a:xfrm>
      </p:grpSpPr>
      <p:sp>
        <p:nvSpPr>
          <p:cNvPr id="11" name="Google Shape;11;p2"/>
          <p:cNvSpPr txBox="1"/>
          <p:nvPr>
            <p:ph idx="1" type="body"/>
          </p:nvPr>
        </p:nvSpPr>
        <p:spPr>
          <a:xfrm>
            <a:off x="1600913" y="3989016"/>
            <a:ext cx="6121800" cy="483900"/>
          </a:xfrm>
          <a:prstGeom prst="rect">
            <a:avLst/>
          </a:prstGeom>
          <a:noFill/>
          <a:ln>
            <a:noFill/>
          </a:ln>
        </p:spPr>
        <p:txBody>
          <a:bodyPr anchorCtr="0" anchor="t" bIns="19050" lIns="19050" spcFirstLastPara="1" rIns="19050" wrap="square" tIns="19050">
            <a:normAutofit/>
          </a:bodyPr>
          <a:lstStyle>
            <a:lvl1pPr indent="-228600" lvl="0" marL="457200" algn="ctr">
              <a:lnSpc>
                <a:spcPct val="100000"/>
              </a:lnSpc>
              <a:spcBef>
                <a:spcPts val="0"/>
              </a:spcBef>
              <a:spcAft>
                <a:spcPts val="0"/>
              </a:spcAft>
              <a:buClr>
                <a:srgbClr val="000000"/>
              </a:buClr>
              <a:buSzPts val="700"/>
              <a:buNone/>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sp>
        <p:nvSpPr>
          <p:cNvPr id="12" name="Google Shape;12;p2"/>
          <p:cNvSpPr txBox="1"/>
          <p:nvPr>
            <p:ph idx="2" type="body"/>
          </p:nvPr>
        </p:nvSpPr>
        <p:spPr>
          <a:xfrm>
            <a:off x="77517" y="1882244"/>
            <a:ext cx="8988900" cy="854700"/>
          </a:xfrm>
          <a:prstGeom prst="rect">
            <a:avLst/>
          </a:prstGeom>
          <a:noFill/>
          <a:ln>
            <a:noFill/>
          </a:ln>
        </p:spPr>
        <p:txBody>
          <a:bodyPr anchorCtr="0" anchor="b" bIns="19050" lIns="19050" spcFirstLastPara="1" rIns="19050" wrap="square" tIns="19050">
            <a:normAutofit/>
          </a:bodyPr>
          <a:lstStyle>
            <a:lvl1pPr indent="-228600" lvl="0" marL="457200" algn="ctr">
              <a:lnSpc>
                <a:spcPct val="90000"/>
              </a:lnSpc>
              <a:spcBef>
                <a:spcPts val="0"/>
              </a:spcBef>
              <a:spcAft>
                <a:spcPts val="0"/>
              </a:spcAft>
              <a:buClr>
                <a:srgbClr val="FF00D8"/>
              </a:buClr>
              <a:buSzPts val="4900"/>
              <a:buNone/>
              <a:defRPr b="1" sz="4900">
                <a:solidFill>
                  <a:srgbClr val="FF00D8"/>
                </a:solidFill>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sp>
        <p:nvSpPr>
          <p:cNvPr id="13" name="Google Shape;13;p2"/>
          <p:cNvSpPr txBox="1"/>
          <p:nvPr>
            <p:ph idx="3" type="body"/>
          </p:nvPr>
        </p:nvSpPr>
        <p:spPr>
          <a:xfrm>
            <a:off x="189884" y="202338"/>
            <a:ext cx="4963800" cy="757500"/>
          </a:xfrm>
          <a:prstGeom prst="rect">
            <a:avLst/>
          </a:prstGeom>
          <a:noFill/>
          <a:ln>
            <a:noFill/>
          </a:ln>
        </p:spPr>
        <p:txBody>
          <a:bodyPr anchorCtr="0" anchor="b" bIns="19050" lIns="19050" spcFirstLastPara="1" rIns="19050" wrap="square" tIns="19050">
            <a:normAutofit/>
          </a:bodyPr>
          <a:lstStyle>
            <a:lvl1pPr indent="-228600" lvl="0" marL="457200" algn="ctr">
              <a:lnSpc>
                <a:spcPct val="100000"/>
              </a:lnSpc>
              <a:spcBef>
                <a:spcPts val="0"/>
              </a:spcBef>
              <a:spcAft>
                <a:spcPts val="0"/>
              </a:spcAft>
              <a:buClr>
                <a:srgbClr val="000000"/>
              </a:buClr>
              <a:buSzPts val="700"/>
              <a:buNone/>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sp>
        <p:nvSpPr>
          <p:cNvPr id="14" name="Google Shape;14;p2"/>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
    <p:spTree>
      <p:nvGrpSpPr>
        <p:cNvPr id="56" name="Shape 56"/>
        <p:cNvGrpSpPr/>
        <p:nvPr/>
      </p:nvGrpSpPr>
      <p:grpSpPr>
        <a:xfrm>
          <a:off x="0" y="0"/>
          <a:ext cx="0" cy="0"/>
          <a:chOff x="0" y="0"/>
          <a:chExt cx="0" cy="0"/>
        </a:xfrm>
      </p:grpSpPr>
      <p:sp>
        <p:nvSpPr>
          <p:cNvPr id="57" name="Google Shape;57;p11"/>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
        <p:nvSpPr>
          <p:cNvPr id="58" name="Google Shape;58;p11"/>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lvl1pPr indent="-381000" lvl="0" marL="457200" rtl="0" algn="l">
              <a:spcBef>
                <a:spcPts val="0"/>
              </a:spcBef>
              <a:spcAft>
                <a:spcPts val="0"/>
              </a:spcAft>
              <a:buSzPts val="2400"/>
              <a:buChar char="➜"/>
              <a:defRPr/>
            </a:lvl1pPr>
            <a:lvl2pPr indent="-381000" lvl="1" marL="914400" rtl="0" algn="l">
              <a:spcBef>
                <a:spcPts val="0"/>
              </a:spcBef>
              <a:spcAft>
                <a:spcPts val="0"/>
              </a:spcAft>
              <a:buSzPts val="2400"/>
              <a:buChar char="○"/>
              <a:defRPr/>
            </a:lvl2pPr>
            <a:lvl3pPr indent="-355600" lvl="2" marL="1371600" rtl="0" algn="l">
              <a:spcBef>
                <a:spcPts val="0"/>
              </a:spcBef>
              <a:spcAft>
                <a:spcPts val="0"/>
              </a:spcAft>
              <a:buSzPts val="2000"/>
              <a:buChar char="■"/>
              <a:defRPr sz="2000"/>
            </a:lvl3pPr>
            <a:lvl4pPr indent="-336550" lvl="3" marL="1828800" rtl="0" algn="l">
              <a:spcBef>
                <a:spcPts val="0"/>
              </a:spcBef>
              <a:spcAft>
                <a:spcPts val="0"/>
              </a:spcAft>
              <a:buSzPts val="1700"/>
              <a:buChar char="●"/>
              <a:defRPr sz="1700"/>
            </a:lvl4pPr>
            <a:lvl5pPr indent="-336550" lvl="4" marL="2286000" rtl="0" algn="l">
              <a:spcBef>
                <a:spcPts val="0"/>
              </a:spcBef>
              <a:spcAft>
                <a:spcPts val="0"/>
              </a:spcAft>
              <a:buSzPts val="1700"/>
              <a:buChar char="○"/>
              <a:defRPr sz="1700"/>
            </a:lvl5pPr>
            <a:lvl6pPr indent="-336550" lvl="5" marL="2743200" rtl="0" algn="l">
              <a:spcBef>
                <a:spcPts val="0"/>
              </a:spcBef>
              <a:spcAft>
                <a:spcPts val="0"/>
              </a:spcAft>
              <a:buSzPts val="1700"/>
              <a:buChar char="■"/>
              <a:defRPr sz="1700"/>
            </a:lvl6pPr>
            <a:lvl7pPr indent="-336550" lvl="6" marL="3200400" rtl="0" algn="l">
              <a:spcBef>
                <a:spcPts val="0"/>
              </a:spcBef>
              <a:spcAft>
                <a:spcPts val="0"/>
              </a:spcAft>
              <a:buSzPts val="1700"/>
              <a:buChar char="●"/>
              <a:defRPr sz="1700"/>
            </a:lvl7pPr>
            <a:lvl8pPr indent="-336550" lvl="7" marL="3657600" rtl="0" algn="l">
              <a:spcBef>
                <a:spcPts val="0"/>
              </a:spcBef>
              <a:spcAft>
                <a:spcPts val="0"/>
              </a:spcAft>
              <a:buSzPts val="1700"/>
              <a:buChar char="○"/>
              <a:defRPr sz="1700"/>
            </a:lvl8pPr>
            <a:lvl9pPr indent="-336550" lvl="8" marL="4114800" rtl="0" algn="l">
              <a:spcBef>
                <a:spcPts val="0"/>
              </a:spcBef>
              <a:spcAft>
                <a:spcPts val="0"/>
              </a:spcAft>
              <a:buSzPts val="1700"/>
              <a:buChar char="■"/>
              <a:defRPr sz="1700"/>
            </a:lvl9pPr>
          </a:lstStyle>
          <a:p/>
        </p:txBody>
      </p:sp>
      <p:sp>
        <p:nvSpPr>
          <p:cNvPr id="59" name="Google Shape;59;p11"/>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lvl1pPr lvl="0" rtl="0" algn="l">
              <a:spcBef>
                <a:spcPts val="0"/>
              </a:spcBef>
              <a:spcAft>
                <a:spcPts val="0"/>
              </a:spcAft>
              <a:buSzPts val="3600"/>
              <a:buNone/>
              <a:defRPr b="1" sz="3600"/>
            </a:lvl1pPr>
            <a:lvl2pPr lvl="1" rtl="0" algn="l">
              <a:spcBef>
                <a:spcPts val="0"/>
              </a:spcBef>
              <a:spcAft>
                <a:spcPts val="0"/>
              </a:spcAft>
              <a:buSzPts val="4400"/>
              <a:buNone/>
              <a:defRPr/>
            </a:lvl2pPr>
            <a:lvl3pPr lvl="2" rtl="0" algn="l">
              <a:spcBef>
                <a:spcPts val="0"/>
              </a:spcBef>
              <a:spcAft>
                <a:spcPts val="0"/>
              </a:spcAft>
              <a:buSzPts val="4400"/>
              <a:buNone/>
              <a:defRPr/>
            </a:lvl3pPr>
            <a:lvl4pPr lvl="3" rtl="0" algn="l">
              <a:spcBef>
                <a:spcPts val="0"/>
              </a:spcBef>
              <a:spcAft>
                <a:spcPts val="0"/>
              </a:spcAft>
              <a:buSzPts val="4400"/>
              <a:buNone/>
              <a:defRPr/>
            </a:lvl4pPr>
            <a:lvl5pPr lvl="4" rtl="0" algn="l">
              <a:spcBef>
                <a:spcPts val="0"/>
              </a:spcBef>
              <a:spcAft>
                <a:spcPts val="0"/>
              </a:spcAft>
              <a:buSzPts val="4400"/>
              <a:buNone/>
              <a:defRPr/>
            </a:lvl5pPr>
            <a:lvl6pPr lvl="5" rtl="0" algn="l">
              <a:spcBef>
                <a:spcPts val="0"/>
              </a:spcBef>
              <a:spcAft>
                <a:spcPts val="0"/>
              </a:spcAft>
              <a:buSzPts val="4400"/>
              <a:buNone/>
              <a:defRPr/>
            </a:lvl6pPr>
            <a:lvl7pPr lvl="6" rtl="0" algn="l">
              <a:spcBef>
                <a:spcPts val="0"/>
              </a:spcBef>
              <a:spcAft>
                <a:spcPts val="0"/>
              </a:spcAft>
              <a:buSzPts val="4400"/>
              <a:buNone/>
              <a:defRPr/>
            </a:lvl7pPr>
            <a:lvl8pPr lvl="7" rtl="0" algn="l">
              <a:spcBef>
                <a:spcPts val="0"/>
              </a:spcBef>
              <a:spcAft>
                <a:spcPts val="0"/>
              </a:spcAft>
              <a:buSzPts val="4400"/>
              <a:buNone/>
              <a:defRPr/>
            </a:lvl8pPr>
            <a:lvl9pPr lvl="8" rtl="0" algn="l">
              <a:spcBef>
                <a:spcPts val="0"/>
              </a:spcBef>
              <a:spcAft>
                <a:spcPts val="0"/>
              </a:spcAft>
              <a:buSzPts val="4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0" name="Shape 60"/>
        <p:cNvGrpSpPr/>
        <p:nvPr/>
      </p:nvGrpSpPr>
      <p:grpSpPr>
        <a:xfrm>
          <a:off x="0" y="0"/>
          <a:ext cx="0" cy="0"/>
          <a:chOff x="0" y="0"/>
          <a:chExt cx="0" cy="0"/>
        </a:xfrm>
      </p:grpSpPr>
      <p:sp>
        <p:nvSpPr>
          <p:cNvPr id="61" name="Google Shape;61;p12"/>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2"/>
          <p:cNvSpPr txBox="1"/>
          <p:nvPr>
            <p:ph idx="1" type="subTitle"/>
          </p:nvPr>
        </p:nvSpPr>
        <p:spPr>
          <a:xfrm>
            <a:off x="311700" y="2834125"/>
            <a:ext cx="8520600" cy="792600"/>
          </a:xfrm>
          <a:prstGeom prst="rect">
            <a:avLst/>
          </a:prstGeom>
        </p:spPr>
        <p:txBody>
          <a:bodyPr anchorCtr="0" anchor="t" bIns="19050" lIns="19050" spcFirstLastPara="1" rIns="19050" wrap="square" tIns="1905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2"/>
          <p:cNvSpPr txBox="1"/>
          <p:nvPr>
            <p:ph idx="12" type="sldNum"/>
          </p:nvPr>
        </p:nvSpPr>
        <p:spPr>
          <a:xfrm>
            <a:off x="8472458" y="4663217"/>
            <a:ext cx="548700" cy="223200"/>
          </a:xfrm>
          <a:prstGeom prst="rect">
            <a:avLst/>
          </a:prstGeom>
        </p:spPr>
        <p:txBody>
          <a:bodyPr anchorCtr="0" anchor="b" bIns="19050" lIns="19050" spcFirstLastPara="1" rIns="19050" wrap="square" tIns="1905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empty">
  <p:cSld name="TITLE_AND_BODY_2">
    <p:spTree>
      <p:nvGrpSpPr>
        <p:cNvPr id="64" name="Shape 6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TITLE_AND_BODY_4">
    <p:spTree>
      <p:nvGrpSpPr>
        <p:cNvPr id="65" name="Shape 6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1">
  <p:cSld name="TITLE_AND_BODY_4_1">
    <p:spTree>
      <p:nvGrpSpPr>
        <p:cNvPr id="66" name="Shape 6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7" name="Shape 67"/>
        <p:cNvGrpSpPr/>
        <p:nvPr/>
      </p:nvGrpSpPr>
      <p:grpSpPr>
        <a:xfrm>
          <a:off x="0" y="0"/>
          <a:ext cx="0" cy="0"/>
          <a:chOff x="0" y="0"/>
          <a:chExt cx="0" cy="0"/>
        </a:xfrm>
      </p:grpSpPr>
      <p:sp>
        <p:nvSpPr>
          <p:cNvPr id="68" name="Google Shape;68;p16"/>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16"/>
          <p:cNvSpPr txBox="1"/>
          <p:nvPr>
            <p:ph idx="1" type="subTitle"/>
          </p:nvPr>
        </p:nvSpPr>
        <p:spPr>
          <a:xfrm>
            <a:off x="311700" y="2834125"/>
            <a:ext cx="8520600" cy="792600"/>
          </a:xfrm>
          <a:prstGeom prst="rect">
            <a:avLst/>
          </a:prstGeom>
        </p:spPr>
        <p:txBody>
          <a:bodyPr anchorCtr="0" anchor="t" bIns="19050" lIns="19050" spcFirstLastPara="1" rIns="19050" wrap="square" tIns="1905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16"/>
          <p:cNvSpPr txBox="1"/>
          <p:nvPr>
            <p:ph idx="12" type="sldNum"/>
          </p:nvPr>
        </p:nvSpPr>
        <p:spPr>
          <a:xfrm>
            <a:off x="8472458" y="4663217"/>
            <a:ext cx="548700" cy="223200"/>
          </a:xfrm>
          <a:prstGeom prst="rect">
            <a:avLst/>
          </a:prstGeom>
        </p:spPr>
        <p:txBody>
          <a:bodyPr anchorCtr="0" anchor="b" bIns="19050" lIns="19050" spcFirstLastPara="1" rIns="19050" wrap="square" tIns="1905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aint logo)" showMasterSp="0"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descr="huggingface_logo_transparent.png" id="16" name="Google Shape;16;p3"/>
          <p:cNvPicPr preferRelativeResize="0"/>
          <p:nvPr/>
        </p:nvPicPr>
        <p:blipFill rotWithShape="1">
          <a:blip r:embed="rId3">
            <a:alphaModFix amt="44000"/>
          </a:blip>
          <a:srcRect b="0" l="0" r="0" t="0"/>
          <a:stretch/>
        </p:blipFill>
        <p:spPr>
          <a:xfrm>
            <a:off x="8673129" y="4701580"/>
            <a:ext cx="309623" cy="286917"/>
          </a:xfrm>
          <a:prstGeom prst="rect">
            <a:avLst/>
          </a:prstGeom>
          <a:noFill/>
          <a:ln>
            <a:noFill/>
          </a:ln>
        </p:spPr>
      </p:pic>
      <p:sp>
        <p:nvSpPr>
          <p:cNvPr id="17" name="Google Shape;17;p3"/>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476250" y="1233488"/>
            <a:ext cx="8191500" cy="1452600"/>
          </a:xfrm>
          <a:prstGeom prst="rect">
            <a:avLst/>
          </a:prstGeom>
          <a:noFill/>
          <a:ln>
            <a:noFill/>
          </a:ln>
        </p:spPr>
        <p:txBody>
          <a:bodyPr anchorCtr="0" anchor="b" bIns="19050" lIns="19050" spcFirstLastPara="1" rIns="19050" wrap="square" tIns="19050">
            <a:normAutofit/>
          </a:bodyPr>
          <a:lstStyle>
            <a:lvl1pPr lvl="0" algn="ctr">
              <a:lnSpc>
                <a:spcPct val="90000"/>
              </a:lnSpc>
              <a:spcBef>
                <a:spcPts val="0"/>
              </a:spcBef>
              <a:spcAft>
                <a:spcPts val="0"/>
              </a:spcAft>
              <a:buClr>
                <a:srgbClr val="FF00D8"/>
              </a:buClr>
              <a:buSzPts val="3400"/>
              <a:buFont typeface="Arial"/>
              <a:buNone/>
              <a:defRPr sz="3400">
                <a:solidFill>
                  <a:srgbClr val="FF00D8"/>
                </a:solidFill>
              </a:defRPr>
            </a:lvl1pPr>
            <a:lvl2pPr lvl="1" algn="ctr">
              <a:lnSpc>
                <a:spcPct val="90000"/>
              </a:lnSpc>
              <a:spcBef>
                <a:spcPts val="0"/>
              </a:spcBef>
              <a:spcAft>
                <a:spcPts val="0"/>
              </a:spcAft>
              <a:buClr>
                <a:srgbClr val="1E98FD"/>
              </a:buClr>
              <a:buSzPts val="700"/>
              <a:buNone/>
              <a:defRPr/>
            </a:lvl2pPr>
            <a:lvl3pPr lvl="2" algn="ctr">
              <a:lnSpc>
                <a:spcPct val="90000"/>
              </a:lnSpc>
              <a:spcBef>
                <a:spcPts val="0"/>
              </a:spcBef>
              <a:spcAft>
                <a:spcPts val="0"/>
              </a:spcAft>
              <a:buClr>
                <a:srgbClr val="1E98FD"/>
              </a:buClr>
              <a:buSzPts val="700"/>
              <a:buNone/>
              <a:defRPr/>
            </a:lvl3pPr>
            <a:lvl4pPr lvl="3" algn="ctr">
              <a:lnSpc>
                <a:spcPct val="90000"/>
              </a:lnSpc>
              <a:spcBef>
                <a:spcPts val="0"/>
              </a:spcBef>
              <a:spcAft>
                <a:spcPts val="0"/>
              </a:spcAft>
              <a:buClr>
                <a:srgbClr val="1E98FD"/>
              </a:buClr>
              <a:buSzPts val="700"/>
              <a:buNone/>
              <a:defRPr/>
            </a:lvl4pPr>
            <a:lvl5pPr lvl="4" algn="ctr">
              <a:lnSpc>
                <a:spcPct val="90000"/>
              </a:lnSpc>
              <a:spcBef>
                <a:spcPts val="0"/>
              </a:spcBef>
              <a:spcAft>
                <a:spcPts val="0"/>
              </a:spcAft>
              <a:buClr>
                <a:srgbClr val="1E98FD"/>
              </a:buClr>
              <a:buSzPts val="700"/>
              <a:buNone/>
              <a:defRPr/>
            </a:lvl5pPr>
            <a:lvl6pPr lvl="5" algn="ctr">
              <a:lnSpc>
                <a:spcPct val="90000"/>
              </a:lnSpc>
              <a:spcBef>
                <a:spcPts val="0"/>
              </a:spcBef>
              <a:spcAft>
                <a:spcPts val="0"/>
              </a:spcAft>
              <a:buClr>
                <a:srgbClr val="1E98FD"/>
              </a:buClr>
              <a:buSzPts val="700"/>
              <a:buNone/>
              <a:defRPr/>
            </a:lvl6pPr>
            <a:lvl7pPr lvl="6" algn="ctr">
              <a:lnSpc>
                <a:spcPct val="90000"/>
              </a:lnSpc>
              <a:spcBef>
                <a:spcPts val="0"/>
              </a:spcBef>
              <a:spcAft>
                <a:spcPts val="0"/>
              </a:spcAft>
              <a:buClr>
                <a:srgbClr val="1E98FD"/>
              </a:buClr>
              <a:buSzPts val="700"/>
              <a:buNone/>
              <a:defRPr/>
            </a:lvl7pPr>
            <a:lvl8pPr lvl="7" algn="ctr">
              <a:lnSpc>
                <a:spcPct val="90000"/>
              </a:lnSpc>
              <a:spcBef>
                <a:spcPts val="0"/>
              </a:spcBef>
              <a:spcAft>
                <a:spcPts val="0"/>
              </a:spcAft>
              <a:buClr>
                <a:srgbClr val="1E98FD"/>
              </a:buClr>
              <a:buSzPts val="700"/>
              <a:buNone/>
              <a:defRPr/>
            </a:lvl8pPr>
            <a:lvl9pPr lvl="8" algn="ctr">
              <a:lnSpc>
                <a:spcPct val="90000"/>
              </a:lnSpc>
              <a:spcBef>
                <a:spcPts val="0"/>
              </a:spcBef>
              <a:spcAft>
                <a:spcPts val="0"/>
              </a:spcAft>
              <a:buClr>
                <a:srgbClr val="1E98FD"/>
              </a:buClr>
              <a:buSzPts val="700"/>
              <a:buNone/>
              <a:defRPr/>
            </a:lvl9pPr>
          </a:lstStyle>
          <a:p/>
        </p:txBody>
      </p:sp>
      <p:pic>
        <p:nvPicPr>
          <p:cNvPr descr="huggingface_logo_transparent.png" id="20" name="Google Shape;20;p4"/>
          <p:cNvPicPr preferRelativeResize="0"/>
          <p:nvPr/>
        </p:nvPicPr>
        <p:blipFill rotWithShape="1">
          <a:blip r:embed="rId3">
            <a:alphaModFix/>
          </a:blip>
          <a:srcRect b="0" l="0" r="0" t="0"/>
          <a:stretch/>
        </p:blipFill>
        <p:spPr>
          <a:xfrm>
            <a:off x="8673129" y="4701580"/>
            <a:ext cx="309623" cy="286917"/>
          </a:xfrm>
          <a:prstGeom prst="rect">
            <a:avLst/>
          </a:prstGeom>
          <a:noFill/>
          <a:ln>
            <a:noFill/>
          </a:ln>
        </p:spPr>
      </p:pic>
      <p:sp>
        <p:nvSpPr>
          <p:cNvPr id="21" name="Google Shape;21;p4"/>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howMasterSp="0">
  <p:cSld name="Lectur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p:nvPr/>
        </p:nvSpPr>
        <p:spPr>
          <a:xfrm>
            <a:off x="0" y="0"/>
            <a:ext cx="9144000" cy="1032900"/>
          </a:xfrm>
          <a:prstGeom prst="rect">
            <a:avLst/>
          </a:prstGeom>
          <a:gradFill>
            <a:gsLst>
              <a:gs pos="0">
                <a:srgbClr val="20C4F8"/>
              </a:gs>
              <a:gs pos="100000">
                <a:srgbClr val="F10A0A"/>
              </a:gs>
            </a:gsLst>
            <a:lin ang="3054320" scaled="0"/>
          </a:gra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Arial"/>
              <a:buNone/>
            </a:pPr>
            <a:r>
              <a:t/>
            </a:r>
            <a:endParaRPr b="0" i="0" sz="1200" u="none" cap="none" strike="noStrike">
              <a:solidFill>
                <a:srgbClr val="FFFFFF"/>
              </a:solidFill>
              <a:latin typeface="Arial"/>
              <a:ea typeface="Arial"/>
              <a:cs typeface="Arial"/>
              <a:sym typeface="Arial"/>
            </a:endParaRPr>
          </a:p>
        </p:txBody>
      </p:sp>
      <p:sp>
        <p:nvSpPr>
          <p:cNvPr id="24" name="Google Shape;24;p5"/>
          <p:cNvSpPr txBox="1"/>
          <p:nvPr>
            <p:ph idx="1" type="body"/>
          </p:nvPr>
        </p:nvSpPr>
        <p:spPr>
          <a:xfrm>
            <a:off x="74806" y="4874155"/>
            <a:ext cx="3985800" cy="237300"/>
          </a:xfrm>
          <a:prstGeom prst="rect">
            <a:avLst/>
          </a:prstGeom>
          <a:noFill/>
          <a:ln>
            <a:noFill/>
          </a:ln>
        </p:spPr>
        <p:txBody>
          <a:bodyPr anchorCtr="0" anchor="b" bIns="19050" lIns="19050" spcFirstLastPara="1" rIns="19050" wrap="square" tIns="19050">
            <a:normAutofit/>
          </a:bodyPr>
          <a:lstStyle>
            <a:lvl1pPr indent="-228600" lvl="0" marL="457200" algn="l">
              <a:lnSpc>
                <a:spcPct val="90000"/>
              </a:lnSpc>
              <a:spcBef>
                <a:spcPts val="0"/>
              </a:spcBef>
              <a:spcAft>
                <a:spcPts val="0"/>
              </a:spcAft>
              <a:buClr>
                <a:srgbClr val="5E64BB"/>
              </a:buClr>
              <a:buSzPts val="1100"/>
              <a:buNone/>
              <a:defRPr sz="1100">
                <a:solidFill>
                  <a:srgbClr val="5E64BB"/>
                </a:solidFill>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sp>
        <p:nvSpPr>
          <p:cNvPr id="25" name="Google Shape;25;p5"/>
          <p:cNvSpPr txBox="1"/>
          <p:nvPr>
            <p:ph idx="2" type="body"/>
          </p:nvPr>
        </p:nvSpPr>
        <p:spPr>
          <a:xfrm>
            <a:off x="1166301" y="152562"/>
            <a:ext cx="6811500" cy="660000"/>
          </a:xfrm>
          <a:prstGeom prst="rect">
            <a:avLst/>
          </a:prstGeom>
          <a:noFill/>
          <a:ln>
            <a:noFill/>
          </a:ln>
        </p:spPr>
        <p:txBody>
          <a:bodyPr anchorCtr="0" anchor="b" bIns="19050" lIns="19050" spcFirstLastPara="1" rIns="19050" wrap="square" tIns="19050">
            <a:normAutofit/>
          </a:bodyPr>
          <a:lstStyle>
            <a:lvl1pPr indent="-228600" lvl="0" marL="457200" algn="ctr">
              <a:lnSpc>
                <a:spcPct val="90000"/>
              </a:lnSpc>
              <a:spcBef>
                <a:spcPts val="0"/>
              </a:spcBef>
              <a:spcAft>
                <a:spcPts val="0"/>
              </a:spcAft>
              <a:buClr>
                <a:srgbClr val="FFFFFF"/>
              </a:buClr>
              <a:buSzPts val="3700"/>
              <a:buNone/>
              <a:defRPr sz="3700">
                <a:solidFill>
                  <a:srgbClr val="FFFFFF"/>
                </a:solidFill>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pic>
        <p:nvPicPr>
          <p:cNvPr descr="huggingface_logo_transparent.png" id="26" name="Google Shape;26;p5"/>
          <p:cNvPicPr preferRelativeResize="0"/>
          <p:nvPr/>
        </p:nvPicPr>
        <p:blipFill rotWithShape="1">
          <a:blip r:embed="rId3">
            <a:alphaModFix/>
          </a:blip>
          <a:srcRect b="0" l="0" r="0" t="0"/>
          <a:stretch/>
        </p:blipFill>
        <p:spPr>
          <a:xfrm>
            <a:off x="8673129" y="4701580"/>
            <a:ext cx="309623" cy="286917"/>
          </a:xfrm>
          <a:prstGeom prst="rect">
            <a:avLst/>
          </a:prstGeom>
          <a:noFill/>
          <a:ln>
            <a:noFill/>
          </a:ln>
        </p:spPr>
      </p:pic>
      <p:sp>
        <p:nvSpPr>
          <p:cNvPr id="27" name="Google Shape;27;p5"/>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showMasterSp="0">
  <p:cSld name="Breakou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6"/>
          <p:cNvSpPr txBox="1"/>
          <p:nvPr>
            <p:ph idx="1" type="body"/>
          </p:nvPr>
        </p:nvSpPr>
        <p:spPr>
          <a:xfrm>
            <a:off x="396450" y="1364400"/>
            <a:ext cx="6919800" cy="3386400"/>
          </a:xfrm>
          <a:prstGeom prst="rect">
            <a:avLst/>
          </a:prstGeom>
        </p:spPr>
        <p:txBody>
          <a:bodyPr anchorCtr="0" anchor="t" bIns="19050" lIns="19050" spcFirstLastPara="1" rIns="19050" wrap="square" tIns="19050">
            <a:normAutofit/>
          </a:bodyPr>
          <a:lstStyle>
            <a:lvl1pPr indent="-381000" lvl="0" marL="457200" algn="l">
              <a:spcBef>
                <a:spcPts val="0"/>
              </a:spcBef>
              <a:spcAft>
                <a:spcPts val="0"/>
              </a:spcAft>
              <a:buSzPts val="2400"/>
              <a:buChar char="➜"/>
              <a:defRPr/>
            </a:lvl1pPr>
            <a:lvl2pPr indent="-381000" lvl="1" marL="914400" algn="l">
              <a:spcBef>
                <a:spcPts val="0"/>
              </a:spcBef>
              <a:spcAft>
                <a:spcPts val="0"/>
              </a:spcAft>
              <a:buSzPts val="2400"/>
              <a:buChar char="○"/>
              <a:defRPr/>
            </a:lvl2pPr>
            <a:lvl3pPr indent="-355600" lvl="2" marL="1371600" algn="l">
              <a:spcBef>
                <a:spcPts val="0"/>
              </a:spcBef>
              <a:spcAft>
                <a:spcPts val="0"/>
              </a:spcAft>
              <a:buSzPts val="2000"/>
              <a:buChar char="■"/>
              <a:defRPr sz="2000"/>
            </a:lvl3pPr>
            <a:lvl4pPr indent="-336550" lvl="3" marL="1828800" algn="l">
              <a:spcBef>
                <a:spcPts val="0"/>
              </a:spcBef>
              <a:spcAft>
                <a:spcPts val="0"/>
              </a:spcAft>
              <a:buSzPts val="1700"/>
              <a:buChar char="●"/>
              <a:defRPr sz="1700"/>
            </a:lvl4pPr>
            <a:lvl5pPr indent="-336550" lvl="4" marL="2286000" algn="l">
              <a:spcBef>
                <a:spcPts val="0"/>
              </a:spcBef>
              <a:spcAft>
                <a:spcPts val="0"/>
              </a:spcAft>
              <a:buSzPts val="1700"/>
              <a:buChar char="○"/>
              <a:defRPr sz="1700"/>
            </a:lvl5pPr>
            <a:lvl6pPr indent="-336550" lvl="5" marL="2743200" algn="l">
              <a:spcBef>
                <a:spcPts val="0"/>
              </a:spcBef>
              <a:spcAft>
                <a:spcPts val="0"/>
              </a:spcAft>
              <a:buSzPts val="1700"/>
              <a:buChar char="■"/>
              <a:defRPr sz="1700"/>
            </a:lvl6pPr>
            <a:lvl7pPr indent="-336550" lvl="6" marL="3200400" algn="l">
              <a:spcBef>
                <a:spcPts val="0"/>
              </a:spcBef>
              <a:spcAft>
                <a:spcPts val="0"/>
              </a:spcAft>
              <a:buSzPts val="1700"/>
              <a:buChar char="●"/>
              <a:defRPr sz="1700"/>
            </a:lvl7pPr>
            <a:lvl8pPr indent="-336550" lvl="7" marL="3657600" algn="l">
              <a:spcBef>
                <a:spcPts val="0"/>
              </a:spcBef>
              <a:spcAft>
                <a:spcPts val="0"/>
              </a:spcAft>
              <a:buSzPts val="1700"/>
              <a:buChar char="○"/>
              <a:defRPr sz="1700"/>
            </a:lvl8pPr>
            <a:lvl9pPr indent="-336550" lvl="8" marL="4114800" algn="l">
              <a:spcBef>
                <a:spcPts val="0"/>
              </a:spcBef>
              <a:spcAft>
                <a:spcPts val="0"/>
              </a:spcAft>
              <a:buSzPts val="1700"/>
              <a:buChar char="■"/>
              <a:defRPr sz="1700"/>
            </a:lvl9pPr>
          </a:lstStyle>
          <a:p/>
        </p:txBody>
      </p:sp>
      <p:pic>
        <p:nvPicPr>
          <p:cNvPr descr="Group 105.png" id="30" name="Google Shape;30;p6"/>
          <p:cNvPicPr preferRelativeResize="0"/>
          <p:nvPr/>
        </p:nvPicPr>
        <p:blipFill rotWithShape="1">
          <a:blip r:embed="rId3">
            <a:alphaModFix/>
          </a:blip>
          <a:srcRect b="0" l="0" r="0" t="0"/>
          <a:stretch/>
        </p:blipFill>
        <p:spPr>
          <a:xfrm>
            <a:off x="7975275" y="4098625"/>
            <a:ext cx="964775" cy="921825"/>
          </a:xfrm>
          <a:prstGeom prst="rect">
            <a:avLst/>
          </a:prstGeom>
          <a:noFill/>
          <a:ln>
            <a:noFill/>
          </a:ln>
        </p:spPr>
      </p:pic>
      <p:sp>
        <p:nvSpPr>
          <p:cNvPr id="31" name="Google Shape;31;p6"/>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
        <p:nvSpPr>
          <p:cNvPr id="32" name="Google Shape;32;p6"/>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lvl1pPr lvl="0" rtl="0" algn="l">
              <a:spcBef>
                <a:spcPts val="0"/>
              </a:spcBef>
              <a:spcAft>
                <a:spcPts val="0"/>
              </a:spcAft>
              <a:buSzPts val="3600"/>
              <a:buNone/>
              <a:defRPr b="1" sz="3600"/>
            </a:lvl1pPr>
            <a:lvl2pPr lvl="1" rtl="0" algn="l">
              <a:spcBef>
                <a:spcPts val="0"/>
              </a:spcBef>
              <a:spcAft>
                <a:spcPts val="0"/>
              </a:spcAft>
              <a:buSzPts val="4400"/>
              <a:buNone/>
              <a:defRPr/>
            </a:lvl2pPr>
            <a:lvl3pPr lvl="2" rtl="0" algn="l">
              <a:spcBef>
                <a:spcPts val="0"/>
              </a:spcBef>
              <a:spcAft>
                <a:spcPts val="0"/>
              </a:spcAft>
              <a:buSzPts val="4400"/>
              <a:buNone/>
              <a:defRPr/>
            </a:lvl3pPr>
            <a:lvl4pPr lvl="3" rtl="0" algn="l">
              <a:spcBef>
                <a:spcPts val="0"/>
              </a:spcBef>
              <a:spcAft>
                <a:spcPts val="0"/>
              </a:spcAft>
              <a:buSzPts val="4400"/>
              <a:buNone/>
              <a:defRPr/>
            </a:lvl4pPr>
            <a:lvl5pPr lvl="4" rtl="0" algn="l">
              <a:spcBef>
                <a:spcPts val="0"/>
              </a:spcBef>
              <a:spcAft>
                <a:spcPts val="0"/>
              </a:spcAft>
              <a:buSzPts val="4400"/>
              <a:buNone/>
              <a:defRPr/>
            </a:lvl5pPr>
            <a:lvl6pPr lvl="5" rtl="0" algn="l">
              <a:spcBef>
                <a:spcPts val="0"/>
              </a:spcBef>
              <a:spcAft>
                <a:spcPts val="0"/>
              </a:spcAft>
              <a:buSzPts val="4400"/>
              <a:buNone/>
              <a:defRPr/>
            </a:lvl6pPr>
            <a:lvl7pPr lvl="6" rtl="0" algn="l">
              <a:spcBef>
                <a:spcPts val="0"/>
              </a:spcBef>
              <a:spcAft>
                <a:spcPts val="0"/>
              </a:spcAft>
              <a:buSzPts val="4400"/>
              <a:buNone/>
              <a:defRPr/>
            </a:lvl7pPr>
            <a:lvl8pPr lvl="7" rtl="0" algn="l">
              <a:spcBef>
                <a:spcPts val="0"/>
              </a:spcBef>
              <a:spcAft>
                <a:spcPts val="0"/>
              </a:spcAft>
              <a:buSzPts val="4400"/>
              <a:buNone/>
              <a:defRPr/>
            </a:lvl8pPr>
            <a:lvl9pPr lvl="8" rtl="0" algn="l">
              <a:spcBef>
                <a:spcPts val="0"/>
              </a:spcBef>
              <a:spcAft>
                <a:spcPts val="0"/>
              </a:spcAft>
              <a:buSzPts val="4400"/>
              <a:buNone/>
              <a:defRPr/>
            </a:lvl9pPr>
          </a:lstStyle>
          <a:p/>
        </p:txBody>
      </p:sp>
      <p:sp>
        <p:nvSpPr>
          <p:cNvPr id="33" name="Google Shape;33;p6"/>
          <p:cNvSpPr txBox="1"/>
          <p:nvPr>
            <p:ph idx="2" type="subTitle"/>
          </p:nvPr>
        </p:nvSpPr>
        <p:spPr>
          <a:xfrm>
            <a:off x="352700" y="867350"/>
            <a:ext cx="8520600" cy="383700"/>
          </a:xfrm>
          <a:prstGeom prst="rect">
            <a:avLst/>
          </a:prstGeom>
        </p:spPr>
        <p:txBody>
          <a:bodyPr anchorCtr="0" anchor="t" bIns="19050" lIns="19050" spcFirstLastPara="1" rIns="19050" wrap="square" tIns="19050">
            <a:normAutofit/>
          </a:bodyPr>
          <a:lstStyle>
            <a:lvl1pPr lvl="0" rtl="0" algn="l">
              <a:lnSpc>
                <a:spcPct val="100000"/>
              </a:lnSpc>
              <a:spcBef>
                <a:spcPts val="0"/>
              </a:spcBef>
              <a:spcAft>
                <a:spcPts val="0"/>
              </a:spcAft>
              <a:buSzPts val="2100"/>
              <a:buNone/>
              <a:defRPr b="1" sz="2100"/>
            </a:lvl1pPr>
            <a:lvl2pPr lvl="1" rtl="0" algn="l">
              <a:lnSpc>
                <a:spcPct val="100000"/>
              </a:lnSpc>
              <a:spcBef>
                <a:spcPts val="0"/>
              </a:spcBef>
              <a:spcAft>
                <a:spcPts val="0"/>
              </a:spcAft>
              <a:buSzPts val="2200"/>
              <a:buNone/>
              <a:defRPr b="1" sz="2200"/>
            </a:lvl2pPr>
            <a:lvl3pPr lvl="2" rtl="0" algn="l">
              <a:lnSpc>
                <a:spcPct val="100000"/>
              </a:lnSpc>
              <a:spcBef>
                <a:spcPts val="0"/>
              </a:spcBef>
              <a:spcAft>
                <a:spcPts val="0"/>
              </a:spcAft>
              <a:buSzPts val="2200"/>
              <a:buNone/>
              <a:defRPr b="1" sz="2200"/>
            </a:lvl3pPr>
            <a:lvl4pPr lvl="3" rtl="0" algn="l">
              <a:lnSpc>
                <a:spcPct val="100000"/>
              </a:lnSpc>
              <a:spcBef>
                <a:spcPts val="0"/>
              </a:spcBef>
              <a:spcAft>
                <a:spcPts val="0"/>
              </a:spcAft>
              <a:buSzPts val="2200"/>
              <a:buNone/>
              <a:defRPr b="1" sz="2200"/>
            </a:lvl4pPr>
            <a:lvl5pPr lvl="4" rtl="0" algn="l">
              <a:lnSpc>
                <a:spcPct val="100000"/>
              </a:lnSpc>
              <a:spcBef>
                <a:spcPts val="0"/>
              </a:spcBef>
              <a:spcAft>
                <a:spcPts val="0"/>
              </a:spcAft>
              <a:buSzPts val="2200"/>
              <a:buNone/>
              <a:defRPr b="1" sz="2200"/>
            </a:lvl5pPr>
            <a:lvl6pPr lvl="5" rtl="0" algn="l">
              <a:lnSpc>
                <a:spcPct val="100000"/>
              </a:lnSpc>
              <a:spcBef>
                <a:spcPts val="0"/>
              </a:spcBef>
              <a:spcAft>
                <a:spcPts val="0"/>
              </a:spcAft>
              <a:buSzPts val="2200"/>
              <a:buNone/>
              <a:defRPr b="1" sz="2200"/>
            </a:lvl6pPr>
            <a:lvl7pPr lvl="6" rtl="0" algn="l">
              <a:lnSpc>
                <a:spcPct val="100000"/>
              </a:lnSpc>
              <a:spcBef>
                <a:spcPts val="0"/>
              </a:spcBef>
              <a:spcAft>
                <a:spcPts val="0"/>
              </a:spcAft>
              <a:buSzPts val="2200"/>
              <a:buNone/>
              <a:defRPr b="1" sz="2200"/>
            </a:lvl7pPr>
            <a:lvl8pPr lvl="7" rtl="0" algn="l">
              <a:lnSpc>
                <a:spcPct val="100000"/>
              </a:lnSpc>
              <a:spcBef>
                <a:spcPts val="0"/>
              </a:spcBef>
              <a:spcAft>
                <a:spcPts val="0"/>
              </a:spcAft>
              <a:buSzPts val="2200"/>
              <a:buNone/>
              <a:defRPr b="1" sz="2200"/>
            </a:lvl8pPr>
            <a:lvl9pPr lvl="8" rtl="0" algn="l">
              <a:lnSpc>
                <a:spcPct val="100000"/>
              </a:lnSpc>
              <a:spcBef>
                <a:spcPts val="0"/>
              </a:spcBef>
              <a:spcAft>
                <a:spcPts val="0"/>
              </a:spcAft>
              <a:buSzPts val="2200"/>
              <a:buNone/>
              <a:defRPr b="1" sz="2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showMasterSp="0">
  <p:cSld name="Code-Along">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892968" y="619926"/>
            <a:ext cx="7358100" cy="700200"/>
          </a:xfrm>
          <a:prstGeom prst="rect">
            <a:avLst/>
          </a:prstGeom>
          <a:noFill/>
          <a:ln>
            <a:noFill/>
          </a:ln>
        </p:spPr>
        <p:txBody>
          <a:bodyPr anchorCtr="0" anchor="ctr" bIns="0" lIns="0" spcFirstLastPara="1" rIns="0" wrap="square" tIns="0">
            <a:normAutofit/>
          </a:bodyPr>
          <a:lstStyle>
            <a:lvl1pPr lvl="0" algn="ctr">
              <a:lnSpc>
                <a:spcPct val="90000"/>
              </a:lnSpc>
              <a:spcBef>
                <a:spcPts val="0"/>
              </a:spcBef>
              <a:spcAft>
                <a:spcPts val="0"/>
              </a:spcAft>
              <a:buClr>
                <a:srgbClr val="FF00D8"/>
              </a:buClr>
              <a:buSzPts val="3400"/>
              <a:buNone/>
              <a:defRPr sz="3400">
                <a:solidFill>
                  <a:srgbClr val="FF00D8"/>
                </a:solidFill>
              </a:defRPr>
            </a:lvl1pPr>
            <a:lvl2pPr lvl="1"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2pPr>
            <a:lvl3pPr lvl="2"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3pPr>
            <a:lvl4pPr lvl="3"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4pPr>
            <a:lvl5pPr lvl="4"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5pPr>
            <a:lvl6pPr lvl="5"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6pPr>
            <a:lvl7pPr lvl="6"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7pPr>
            <a:lvl8pPr lvl="7"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8pPr>
            <a:lvl9pPr lvl="8"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9pPr>
          </a:lstStyle>
          <a:p/>
        </p:txBody>
      </p:sp>
      <p:sp>
        <p:nvSpPr>
          <p:cNvPr id="36" name="Google Shape;36;p7"/>
          <p:cNvSpPr txBox="1"/>
          <p:nvPr>
            <p:ph idx="1" type="body"/>
          </p:nvPr>
        </p:nvSpPr>
        <p:spPr>
          <a:xfrm>
            <a:off x="1694354" y="1650178"/>
            <a:ext cx="5755200" cy="518400"/>
          </a:xfrm>
          <a:prstGeom prst="rect">
            <a:avLst/>
          </a:prstGeom>
          <a:noFill/>
          <a:ln>
            <a:noFill/>
          </a:ln>
        </p:spPr>
        <p:txBody>
          <a:bodyPr anchorCtr="0" anchor="ctr" bIns="26775" lIns="26775" spcFirstLastPara="1" rIns="26775" wrap="square" tIns="26775">
            <a:noAutofit/>
          </a:bodyPr>
          <a:lstStyle>
            <a:lvl1pPr indent="-228600" lvl="0" marL="457200" algn="ctr">
              <a:lnSpc>
                <a:spcPct val="100000"/>
              </a:lnSpc>
              <a:spcBef>
                <a:spcPts val="0"/>
              </a:spcBef>
              <a:spcAft>
                <a:spcPts val="0"/>
              </a:spcAft>
              <a:buClr>
                <a:srgbClr val="000000"/>
              </a:buClr>
              <a:buSzPts val="1400"/>
              <a:buNone/>
              <a:defRPr b="1" sz="1400"/>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sp>
        <p:nvSpPr>
          <p:cNvPr id="37" name="Google Shape;37;p7"/>
          <p:cNvSpPr txBox="1"/>
          <p:nvPr/>
        </p:nvSpPr>
        <p:spPr>
          <a:xfrm>
            <a:off x="3775615" y="405104"/>
            <a:ext cx="1592700" cy="4542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Clr>
                <a:srgbClr val="FF00D8"/>
              </a:buClr>
              <a:buSzPts val="1500"/>
              <a:buFont typeface="Arial"/>
              <a:buNone/>
            </a:pPr>
            <a:r>
              <a:rPr i="0" lang="fr" sz="1500" u="none" cap="none" strike="noStrike">
                <a:solidFill>
                  <a:srgbClr val="FF00D8"/>
                </a:solidFill>
                <a:latin typeface="Source Sans Pro"/>
                <a:ea typeface="Source Sans Pro"/>
                <a:cs typeface="Source Sans Pro"/>
                <a:sym typeface="Source Sans Pro"/>
              </a:rPr>
              <a:t> ✨ Code-Along ✨</a:t>
            </a:r>
            <a:endParaRPr sz="500">
              <a:latin typeface="Source Sans Pro"/>
              <a:ea typeface="Source Sans Pro"/>
              <a:cs typeface="Source Sans Pro"/>
              <a:sym typeface="Source Sans Pro"/>
            </a:endParaRPr>
          </a:p>
        </p:txBody>
      </p:sp>
      <p:sp>
        <p:nvSpPr>
          <p:cNvPr id="38" name="Google Shape;38;p7"/>
          <p:cNvSpPr txBox="1"/>
          <p:nvPr>
            <p:ph idx="2" type="body"/>
          </p:nvPr>
        </p:nvSpPr>
        <p:spPr>
          <a:xfrm>
            <a:off x="1694354" y="2554217"/>
            <a:ext cx="5755200" cy="848700"/>
          </a:xfrm>
          <a:prstGeom prst="rect">
            <a:avLst/>
          </a:prstGeom>
          <a:noFill/>
          <a:ln>
            <a:noFill/>
          </a:ln>
        </p:spPr>
        <p:txBody>
          <a:bodyPr anchorCtr="0" anchor="ctr" bIns="26775" lIns="26775" spcFirstLastPara="1" rIns="26775" wrap="square" tIns="26775">
            <a:noAutofit/>
          </a:bodyPr>
          <a:lstStyle>
            <a:lvl1pPr indent="-228600" lvl="0" marL="457200" algn="ctr">
              <a:lnSpc>
                <a:spcPct val="100000"/>
              </a:lnSpc>
              <a:spcBef>
                <a:spcPts val="0"/>
              </a:spcBef>
              <a:spcAft>
                <a:spcPts val="0"/>
              </a:spcAft>
              <a:buClr>
                <a:srgbClr val="000000"/>
              </a:buClr>
              <a:buSzPts val="700"/>
              <a:buNone/>
              <a:defRPr/>
            </a:lvl1pPr>
            <a:lvl2pPr indent="-228600" lvl="1" marL="914400" algn="ctr">
              <a:lnSpc>
                <a:spcPct val="100000"/>
              </a:lnSpc>
              <a:spcBef>
                <a:spcPts val="0"/>
              </a:spcBef>
              <a:spcAft>
                <a:spcPts val="0"/>
              </a:spcAft>
              <a:buClr>
                <a:srgbClr val="000000"/>
              </a:buClr>
              <a:buSzPts val="700"/>
              <a:buNone/>
              <a:defRPr/>
            </a:lvl2pPr>
            <a:lvl3pPr indent="-228600" lvl="2" marL="1371600" algn="ctr">
              <a:lnSpc>
                <a:spcPct val="100000"/>
              </a:lnSpc>
              <a:spcBef>
                <a:spcPts val="0"/>
              </a:spcBef>
              <a:spcAft>
                <a:spcPts val="0"/>
              </a:spcAft>
              <a:buClr>
                <a:srgbClr val="000000"/>
              </a:buClr>
              <a:buSzPts val="700"/>
              <a:buNone/>
              <a:defRPr/>
            </a:lvl3pPr>
            <a:lvl4pPr indent="-228600" lvl="3" marL="1828800" algn="ctr">
              <a:lnSpc>
                <a:spcPct val="100000"/>
              </a:lnSpc>
              <a:spcBef>
                <a:spcPts val="0"/>
              </a:spcBef>
              <a:spcAft>
                <a:spcPts val="0"/>
              </a:spcAft>
              <a:buClr>
                <a:srgbClr val="000000"/>
              </a:buClr>
              <a:buSzPts val="700"/>
              <a:buNone/>
              <a:defRPr/>
            </a:lvl4pPr>
            <a:lvl5pPr indent="-228600" lvl="4" marL="2286000" algn="ctr">
              <a:lnSpc>
                <a:spcPct val="100000"/>
              </a:lnSpc>
              <a:spcBef>
                <a:spcPts val="0"/>
              </a:spcBef>
              <a:spcAft>
                <a:spcPts val="0"/>
              </a:spcAft>
              <a:buClr>
                <a:srgbClr val="000000"/>
              </a:buClr>
              <a:buSzPts val="700"/>
              <a:buNone/>
              <a:defRPr/>
            </a:lvl5pPr>
            <a:lvl6pPr indent="-228600" lvl="5" marL="2743200" algn="ctr">
              <a:lnSpc>
                <a:spcPct val="100000"/>
              </a:lnSpc>
              <a:spcBef>
                <a:spcPts val="0"/>
              </a:spcBef>
              <a:spcAft>
                <a:spcPts val="0"/>
              </a:spcAft>
              <a:buClr>
                <a:srgbClr val="000000"/>
              </a:buClr>
              <a:buSzPts val="700"/>
              <a:buNone/>
              <a:defRPr/>
            </a:lvl6pPr>
            <a:lvl7pPr indent="-228600" lvl="6" marL="3200400" algn="ctr">
              <a:lnSpc>
                <a:spcPct val="100000"/>
              </a:lnSpc>
              <a:spcBef>
                <a:spcPts val="0"/>
              </a:spcBef>
              <a:spcAft>
                <a:spcPts val="0"/>
              </a:spcAft>
              <a:buClr>
                <a:srgbClr val="000000"/>
              </a:buClr>
              <a:buSzPts val="700"/>
              <a:buNone/>
              <a:defRPr/>
            </a:lvl7pPr>
            <a:lvl8pPr indent="-228600" lvl="7" marL="3657600" algn="ctr">
              <a:lnSpc>
                <a:spcPct val="100000"/>
              </a:lnSpc>
              <a:spcBef>
                <a:spcPts val="0"/>
              </a:spcBef>
              <a:spcAft>
                <a:spcPts val="0"/>
              </a:spcAft>
              <a:buClr>
                <a:srgbClr val="000000"/>
              </a:buClr>
              <a:buSzPts val="700"/>
              <a:buNone/>
              <a:defRPr/>
            </a:lvl8pPr>
            <a:lvl9pPr indent="-228600" lvl="8" marL="4114800" algn="ctr">
              <a:lnSpc>
                <a:spcPct val="100000"/>
              </a:lnSpc>
              <a:spcBef>
                <a:spcPts val="0"/>
              </a:spcBef>
              <a:spcAft>
                <a:spcPts val="0"/>
              </a:spcAft>
              <a:buClr>
                <a:srgbClr val="000000"/>
              </a:buClr>
              <a:buSzPts val="700"/>
              <a:buNone/>
              <a:defRPr/>
            </a:lvl9pPr>
          </a:lstStyle>
          <a:p/>
        </p:txBody>
      </p:sp>
      <p:pic>
        <p:nvPicPr>
          <p:cNvPr descr="huggingface_logo_transparent.png" id="39" name="Google Shape;39;p7"/>
          <p:cNvPicPr preferRelativeResize="0"/>
          <p:nvPr/>
        </p:nvPicPr>
        <p:blipFill rotWithShape="1">
          <a:blip r:embed="rId3">
            <a:alphaModFix/>
          </a:blip>
          <a:srcRect b="0" l="0" r="0" t="0"/>
          <a:stretch/>
        </p:blipFill>
        <p:spPr>
          <a:xfrm>
            <a:off x="8673129" y="4701580"/>
            <a:ext cx="309623" cy="286917"/>
          </a:xfrm>
          <a:prstGeom prst="rect">
            <a:avLst/>
          </a:prstGeom>
          <a:noFill/>
          <a:ln>
            <a:noFill/>
          </a:ln>
        </p:spPr>
      </p:pic>
      <p:sp>
        <p:nvSpPr>
          <p:cNvPr id="40" name="Google Shape;40;p7"/>
          <p:cNvSpPr txBox="1"/>
          <p:nvPr>
            <p:ph idx="12" type="sldNum"/>
          </p:nvPr>
        </p:nvSpPr>
        <p:spPr>
          <a:xfrm>
            <a:off x="0" y="0"/>
            <a:ext cx="221700" cy="238500"/>
          </a:xfrm>
          <a:prstGeom prst="rect">
            <a:avLst/>
          </a:prstGeom>
          <a:noFill/>
          <a:ln>
            <a:noFill/>
          </a:ln>
        </p:spPr>
        <p:txBody>
          <a:bodyPr anchorCtr="0" anchor="t" bIns="34275" lIns="34275" spcFirstLastPara="1" rIns="34275" wrap="square" tIns="34275">
            <a:spAutoFit/>
          </a:bodyPr>
          <a:lstStyle>
            <a:lvl1pPr indent="0" lvl="0"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1pPr>
            <a:lvl2pPr indent="0" lvl="1"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2pPr>
            <a:lvl3pPr indent="0" lvl="2"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3pPr>
            <a:lvl4pPr indent="0" lvl="3"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4pPr>
            <a:lvl5pPr indent="0" lvl="4"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5pPr>
            <a:lvl6pPr indent="0" lvl="5"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6pPr>
            <a:lvl7pPr indent="0" lvl="6"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7pPr>
            <a:lvl8pPr indent="0" lvl="7"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8pPr>
            <a:lvl9pPr indent="0" lvl="8" marL="0" marR="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fr"/>
              <a:t>‹#›</a:t>
            </a:fld>
            <a:endParaRPr sz="1200"/>
          </a:p>
        </p:txBody>
      </p:sp>
      <p:sp>
        <p:nvSpPr>
          <p:cNvPr id="41" name="Google Shape;41;p7"/>
          <p:cNvSpPr txBox="1"/>
          <p:nvPr>
            <p:ph idx="3"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showMasterSp="0">
  <p:cSld name="Code-Along_1">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892968" y="2143926"/>
            <a:ext cx="7358100" cy="700200"/>
          </a:xfrm>
          <a:prstGeom prst="rect">
            <a:avLst/>
          </a:prstGeom>
          <a:noFill/>
          <a:ln>
            <a:noFill/>
          </a:ln>
        </p:spPr>
        <p:txBody>
          <a:bodyPr anchorCtr="0" anchor="ctr" bIns="0" lIns="0" spcFirstLastPara="1" rIns="0" wrap="square" tIns="0">
            <a:normAutofit/>
          </a:bodyPr>
          <a:lstStyle>
            <a:lvl1pPr lvl="0" rtl="0" algn="ctr">
              <a:lnSpc>
                <a:spcPct val="90000"/>
              </a:lnSpc>
              <a:spcBef>
                <a:spcPts val="0"/>
              </a:spcBef>
              <a:spcAft>
                <a:spcPts val="0"/>
              </a:spcAft>
              <a:buClr>
                <a:srgbClr val="FF00D8"/>
              </a:buClr>
              <a:buSzPts val="3400"/>
              <a:buNone/>
              <a:defRPr sz="3400">
                <a:solidFill>
                  <a:srgbClr val="FF00D8"/>
                </a:solidFill>
              </a:defRPr>
            </a:lvl1pPr>
            <a:lvl2pPr lvl="1"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2pPr>
            <a:lvl3pPr lvl="2"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3pPr>
            <a:lvl4pPr lvl="3"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4pPr>
            <a:lvl5pPr lvl="4"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5pPr>
            <a:lvl6pPr lvl="5"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6pPr>
            <a:lvl7pPr lvl="6"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7pPr>
            <a:lvl8pPr lvl="7"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8pPr>
            <a:lvl9pPr lvl="8" rtl="0" algn="ctr">
              <a:lnSpc>
                <a:spcPct val="90000"/>
              </a:lnSpc>
              <a:spcBef>
                <a:spcPts val="0"/>
              </a:spcBef>
              <a:spcAft>
                <a:spcPts val="0"/>
              </a:spcAft>
              <a:buClr>
                <a:srgbClr val="1E98FD"/>
              </a:buClr>
              <a:buSzPts val="700"/>
              <a:buFont typeface="Source Sans Pro"/>
              <a:buNone/>
              <a:defRPr>
                <a:latin typeface="Source Sans Pro"/>
                <a:ea typeface="Source Sans Pro"/>
                <a:cs typeface="Source Sans Pro"/>
                <a:sym typeface="Source Sans Pro"/>
              </a:defRPr>
            </a:lvl9pPr>
          </a:lstStyle>
          <a:p/>
        </p:txBody>
      </p:sp>
      <p:pic>
        <p:nvPicPr>
          <p:cNvPr descr="huggingface_logo_transparent.png" id="44" name="Google Shape;44;p8"/>
          <p:cNvPicPr preferRelativeResize="0"/>
          <p:nvPr/>
        </p:nvPicPr>
        <p:blipFill rotWithShape="1">
          <a:blip r:embed="rId3">
            <a:alphaModFix/>
          </a:blip>
          <a:srcRect b="0" l="0" r="0" t="0"/>
          <a:stretch/>
        </p:blipFill>
        <p:spPr>
          <a:xfrm>
            <a:off x="8673129" y="4701580"/>
            <a:ext cx="309623" cy="286917"/>
          </a:xfrm>
          <a:prstGeom prst="rect">
            <a:avLst/>
          </a:prstGeom>
          <a:noFill/>
          <a:ln>
            <a:noFill/>
          </a:ln>
        </p:spPr>
      </p:pic>
      <p:sp>
        <p:nvSpPr>
          <p:cNvPr id="45" name="Google Shape;45;p8"/>
          <p:cNvSpPr txBox="1"/>
          <p:nvPr>
            <p:ph idx="12" type="sldNum"/>
          </p:nvPr>
        </p:nvSpPr>
        <p:spPr>
          <a:xfrm>
            <a:off x="0" y="0"/>
            <a:ext cx="221700" cy="238500"/>
          </a:xfrm>
          <a:prstGeom prst="rect">
            <a:avLst/>
          </a:prstGeom>
          <a:noFill/>
          <a:ln>
            <a:noFill/>
          </a:ln>
        </p:spPr>
        <p:txBody>
          <a:bodyPr anchorCtr="0" anchor="t" bIns="34275" lIns="34275" spcFirstLastPara="1" rIns="34275" wrap="square" tIns="34275">
            <a:spAutoFit/>
          </a:bodyPr>
          <a:lstStyle>
            <a:lvl1pPr indent="0" lvl="0"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1pPr>
            <a:lvl2pPr indent="0" lvl="1"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2pPr>
            <a:lvl3pPr indent="0" lvl="2"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3pPr>
            <a:lvl4pPr indent="0" lvl="3"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4pPr>
            <a:lvl5pPr indent="0" lvl="4"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5pPr>
            <a:lvl6pPr indent="0" lvl="5"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6pPr>
            <a:lvl7pPr indent="0" lvl="6"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7pPr>
            <a:lvl8pPr indent="0" lvl="7"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8pPr>
            <a:lvl9pPr indent="0" lvl="8" marL="0" marR="0" rtl="0" algn="l">
              <a:lnSpc>
                <a:spcPct val="100000"/>
              </a:lnSpc>
              <a:spcBef>
                <a:spcPts val="0"/>
              </a:spcBef>
              <a:spcAft>
                <a:spcPts val="0"/>
              </a:spcAft>
              <a:buClr>
                <a:srgbClr val="000000"/>
              </a:buClr>
              <a:buSzPts val="1100"/>
              <a:buFont typeface="Arial"/>
              <a:buNone/>
              <a:defRPr sz="1100">
                <a:latin typeface="Source Sans Pro"/>
                <a:ea typeface="Source Sans Pro"/>
                <a:cs typeface="Source Sans Pro"/>
                <a:sym typeface="Source Sans Pro"/>
              </a:defRPr>
            </a:lvl9pPr>
          </a:lstStyle>
          <a:p>
            <a:pPr indent="0" lvl="0" marL="0" rtl="0" algn="l">
              <a:spcBef>
                <a:spcPts val="0"/>
              </a:spcBef>
              <a:spcAft>
                <a:spcPts val="0"/>
              </a:spcAft>
              <a:buNone/>
            </a:pPr>
            <a:fld id="{00000000-1234-1234-1234-123412341234}" type="slidenum">
              <a:rPr lang="fr"/>
              <a:t>‹#›</a:t>
            </a:fld>
            <a:endParaRPr sz="1200"/>
          </a:p>
        </p:txBody>
      </p:sp>
      <p:sp>
        <p:nvSpPr>
          <p:cNvPr id="46" name="Google Shape;46;p8"/>
          <p:cNvSpPr txBox="1"/>
          <p:nvPr>
            <p:ph idx="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showMasterSp="0">
  <p:cSld name="Code-Along_1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9"/>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
        <p:nvSpPr>
          <p:cNvPr id="49" name="Google Shape;49;p9"/>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lvl1pPr indent="-381000" lvl="0" marL="457200" rtl="0" algn="l">
              <a:spcBef>
                <a:spcPts val="0"/>
              </a:spcBef>
              <a:spcAft>
                <a:spcPts val="0"/>
              </a:spcAft>
              <a:buSzPts val="2400"/>
              <a:buChar char="➜"/>
              <a:defRPr/>
            </a:lvl1pPr>
            <a:lvl2pPr indent="-381000" lvl="1" marL="914400" rtl="0" algn="l">
              <a:spcBef>
                <a:spcPts val="0"/>
              </a:spcBef>
              <a:spcAft>
                <a:spcPts val="0"/>
              </a:spcAft>
              <a:buSzPts val="2400"/>
              <a:buChar char="○"/>
              <a:defRPr/>
            </a:lvl2pPr>
            <a:lvl3pPr indent="-355600" lvl="2" marL="1371600" rtl="0" algn="l">
              <a:spcBef>
                <a:spcPts val="0"/>
              </a:spcBef>
              <a:spcAft>
                <a:spcPts val="0"/>
              </a:spcAft>
              <a:buSzPts val="2000"/>
              <a:buChar char="■"/>
              <a:defRPr sz="2000"/>
            </a:lvl3pPr>
            <a:lvl4pPr indent="-336550" lvl="3" marL="1828800" rtl="0" algn="l">
              <a:spcBef>
                <a:spcPts val="0"/>
              </a:spcBef>
              <a:spcAft>
                <a:spcPts val="0"/>
              </a:spcAft>
              <a:buSzPts val="1700"/>
              <a:buChar char="●"/>
              <a:defRPr sz="1700"/>
            </a:lvl4pPr>
            <a:lvl5pPr indent="-336550" lvl="4" marL="2286000" rtl="0" algn="l">
              <a:spcBef>
                <a:spcPts val="0"/>
              </a:spcBef>
              <a:spcAft>
                <a:spcPts val="0"/>
              </a:spcAft>
              <a:buSzPts val="1700"/>
              <a:buChar char="○"/>
              <a:defRPr sz="1700"/>
            </a:lvl5pPr>
            <a:lvl6pPr indent="-336550" lvl="5" marL="2743200" rtl="0" algn="l">
              <a:spcBef>
                <a:spcPts val="0"/>
              </a:spcBef>
              <a:spcAft>
                <a:spcPts val="0"/>
              </a:spcAft>
              <a:buSzPts val="1700"/>
              <a:buChar char="■"/>
              <a:defRPr sz="1700"/>
            </a:lvl6pPr>
            <a:lvl7pPr indent="-336550" lvl="6" marL="3200400" rtl="0" algn="l">
              <a:spcBef>
                <a:spcPts val="0"/>
              </a:spcBef>
              <a:spcAft>
                <a:spcPts val="0"/>
              </a:spcAft>
              <a:buSzPts val="1700"/>
              <a:buChar char="●"/>
              <a:defRPr sz="1700"/>
            </a:lvl7pPr>
            <a:lvl8pPr indent="-336550" lvl="7" marL="3657600" rtl="0" algn="l">
              <a:spcBef>
                <a:spcPts val="0"/>
              </a:spcBef>
              <a:spcAft>
                <a:spcPts val="0"/>
              </a:spcAft>
              <a:buSzPts val="1700"/>
              <a:buChar char="○"/>
              <a:defRPr sz="1700"/>
            </a:lvl8pPr>
            <a:lvl9pPr indent="-336550" lvl="8" marL="4114800" rtl="0" algn="l">
              <a:spcBef>
                <a:spcPts val="0"/>
              </a:spcBef>
              <a:spcAft>
                <a:spcPts val="0"/>
              </a:spcAft>
              <a:buSzPts val="1700"/>
              <a:buChar char="■"/>
              <a:defRPr sz="1700"/>
            </a:lvl9pPr>
          </a:lstStyle>
          <a:p/>
        </p:txBody>
      </p:sp>
      <p:sp>
        <p:nvSpPr>
          <p:cNvPr id="50" name="Google Shape;50;p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lvl1pPr lvl="0" rtl="0" algn="l">
              <a:spcBef>
                <a:spcPts val="0"/>
              </a:spcBef>
              <a:spcAft>
                <a:spcPts val="0"/>
              </a:spcAft>
              <a:buSzPts val="3600"/>
              <a:buNone/>
              <a:defRPr b="1" sz="3600"/>
            </a:lvl1pPr>
            <a:lvl2pPr lvl="1" rtl="0" algn="l">
              <a:spcBef>
                <a:spcPts val="0"/>
              </a:spcBef>
              <a:spcAft>
                <a:spcPts val="0"/>
              </a:spcAft>
              <a:buSzPts val="4400"/>
              <a:buNone/>
              <a:defRPr/>
            </a:lvl2pPr>
            <a:lvl3pPr lvl="2" rtl="0" algn="l">
              <a:spcBef>
                <a:spcPts val="0"/>
              </a:spcBef>
              <a:spcAft>
                <a:spcPts val="0"/>
              </a:spcAft>
              <a:buSzPts val="4400"/>
              <a:buNone/>
              <a:defRPr/>
            </a:lvl3pPr>
            <a:lvl4pPr lvl="3" rtl="0" algn="l">
              <a:spcBef>
                <a:spcPts val="0"/>
              </a:spcBef>
              <a:spcAft>
                <a:spcPts val="0"/>
              </a:spcAft>
              <a:buSzPts val="4400"/>
              <a:buNone/>
              <a:defRPr/>
            </a:lvl4pPr>
            <a:lvl5pPr lvl="4" rtl="0" algn="l">
              <a:spcBef>
                <a:spcPts val="0"/>
              </a:spcBef>
              <a:spcAft>
                <a:spcPts val="0"/>
              </a:spcAft>
              <a:buSzPts val="4400"/>
              <a:buNone/>
              <a:defRPr/>
            </a:lvl5pPr>
            <a:lvl6pPr lvl="5" rtl="0" algn="l">
              <a:spcBef>
                <a:spcPts val="0"/>
              </a:spcBef>
              <a:spcAft>
                <a:spcPts val="0"/>
              </a:spcAft>
              <a:buSzPts val="4400"/>
              <a:buNone/>
              <a:defRPr/>
            </a:lvl6pPr>
            <a:lvl7pPr lvl="6" rtl="0" algn="l">
              <a:spcBef>
                <a:spcPts val="0"/>
              </a:spcBef>
              <a:spcAft>
                <a:spcPts val="0"/>
              </a:spcAft>
              <a:buSzPts val="4400"/>
              <a:buNone/>
              <a:defRPr/>
            </a:lvl7pPr>
            <a:lvl8pPr lvl="7" rtl="0" algn="l">
              <a:spcBef>
                <a:spcPts val="0"/>
              </a:spcBef>
              <a:spcAft>
                <a:spcPts val="0"/>
              </a:spcAft>
              <a:buSzPts val="4400"/>
              <a:buNone/>
              <a:defRPr/>
            </a:lvl8pPr>
            <a:lvl9pPr lvl="8" rtl="0" algn="l">
              <a:spcBef>
                <a:spcPts val="0"/>
              </a:spcBef>
              <a:spcAft>
                <a:spcPts val="0"/>
              </a:spcAft>
              <a:buSzPts val="4400"/>
              <a:buNone/>
              <a:defRPr/>
            </a:lvl9pPr>
          </a:lstStyle>
          <a:p/>
        </p:txBody>
      </p:sp>
      <p:pic>
        <p:nvPicPr>
          <p:cNvPr descr="Group 105.png" id="51" name="Google Shape;51;p9"/>
          <p:cNvPicPr preferRelativeResize="0"/>
          <p:nvPr/>
        </p:nvPicPr>
        <p:blipFill rotWithShape="1">
          <a:blip r:embed="rId3">
            <a:alphaModFix/>
          </a:blip>
          <a:srcRect b="0" l="0" r="0" t="0"/>
          <a:stretch/>
        </p:blipFill>
        <p:spPr>
          <a:xfrm>
            <a:off x="7975275" y="4098625"/>
            <a:ext cx="964775" cy="9218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2" name="Shape 52"/>
        <p:cNvGrpSpPr/>
        <p:nvPr/>
      </p:nvGrpSpPr>
      <p:grpSpPr>
        <a:xfrm>
          <a:off x="0" y="0"/>
          <a:ext cx="0" cy="0"/>
          <a:chOff x="0" y="0"/>
          <a:chExt cx="0" cy="0"/>
        </a:xfrm>
      </p:grpSpPr>
      <p:sp>
        <p:nvSpPr>
          <p:cNvPr id="53" name="Google Shape;53;p10"/>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lvl1pPr lvl="0" rtl="0" algn="ctr">
              <a:spcBef>
                <a:spcPts val="0"/>
              </a:spcBef>
              <a:spcAft>
                <a:spcPts val="0"/>
              </a:spcAft>
              <a:buSzPts val="4700"/>
              <a:buNone/>
              <a:defRPr sz="4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 name="Google Shape;54;p10"/>
          <p:cNvSpPr txBox="1"/>
          <p:nvPr>
            <p:ph idx="1" type="subTitle"/>
          </p:nvPr>
        </p:nvSpPr>
        <p:spPr>
          <a:xfrm>
            <a:off x="311700" y="2834125"/>
            <a:ext cx="8520600" cy="792600"/>
          </a:xfrm>
          <a:prstGeom prst="rect">
            <a:avLst/>
          </a:prstGeom>
        </p:spPr>
        <p:txBody>
          <a:bodyPr anchorCtr="0" anchor="t" bIns="19050" lIns="19050" spcFirstLastPara="1" rIns="19050" wrap="square" tIns="1905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5" name="Google Shape;55;p10"/>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14.png"/><Relationship Id="rId2"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2.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Group 105.png" id="6" name="Google Shape;6;p1"/>
          <p:cNvPicPr preferRelativeResize="0"/>
          <p:nvPr/>
        </p:nvPicPr>
        <p:blipFill rotWithShape="1">
          <a:blip r:embed="rId2">
            <a:alphaModFix/>
          </a:blip>
          <a:srcRect b="0" l="0" r="0" t="0"/>
          <a:stretch/>
        </p:blipFill>
        <p:spPr>
          <a:xfrm>
            <a:off x="916017" y="3724477"/>
            <a:ext cx="1176338" cy="1123951"/>
          </a:xfrm>
          <a:prstGeom prst="rect">
            <a:avLst/>
          </a:prstGeom>
          <a:noFill/>
          <a:ln>
            <a:noFill/>
          </a:ln>
        </p:spPr>
      </p:pic>
      <p:sp>
        <p:nvSpPr>
          <p:cNvPr id="7" name="Google Shape;7;p1"/>
          <p:cNvSpPr txBox="1"/>
          <p:nvPr>
            <p:ph type="title"/>
          </p:nvPr>
        </p:nvSpPr>
        <p:spPr>
          <a:xfrm>
            <a:off x="476250" y="1233488"/>
            <a:ext cx="8191500" cy="1454700"/>
          </a:xfrm>
          <a:prstGeom prst="rect">
            <a:avLst/>
          </a:prstGeom>
          <a:noFill/>
          <a:ln>
            <a:noFill/>
          </a:ln>
        </p:spPr>
        <p:txBody>
          <a:bodyPr anchorCtr="0" anchor="b" bIns="19050" lIns="19050" spcFirstLastPara="1" rIns="19050" wrap="square" tIns="19050">
            <a:normAutofit/>
          </a:bodyPr>
          <a:lstStyle>
            <a:lvl1pPr lvl="0" marR="0" rtl="0" algn="ctr">
              <a:lnSpc>
                <a:spcPct val="90000"/>
              </a:lnSpc>
              <a:spcBef>
                <a:spcPts val="0"/>
              </a:spcBef>
              <a:spcAft>
                <a:spcPts val="0"/>
              </a:spcAft>
              <a:buClr>
                <a:srgbClr val="1E98FD"/>
              </a:buClr>
              <a:buSzPts val="4400"/>
              <a:buFont typeface="Source Sans Pro"/>
              <a:buNone/>
              <a:defRPr b="1" i="0" sz="4400" u="none" cap="none" strike="noStrike">
                <a:solidFill>
                  <a:srgbClr val="1E98FD"/>
                </a:solidFill>
                <a:latin typeface="Source Sans Pro"/>
                <a:ea typeface="Source Sans Pro"/>
                <a:cs typeface="Source Sans Pro"/>
                <a:sym typeface="Source Sans Pro"/>
              </a:defRPr>
            </a:lvl1pPr>
            <a:lvl2pPr lvl="1"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2pPr>
            <a:lvl3pPr lvl="2"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3pPr>
            <a:lvl4pPr lvl="3"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4pPr>
            <a:lvl5pPr lvl="4"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5pPr>
            <a:lvl6pPr lvl="5"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6pPr>
            <a:lvl7pPr lvl="6"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7pPr>
            <a:lvl8pPr lvl="7"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8pPr>
            <a:lvl9pPr lvl="8" marR="0" rtl="0" algn="ctr">
              <a:lnSpc>
                <a:spcPct val="90000"/>
              </a:lnSpc>
              <a:spcBef>
                <a:spcPts val="0"/>
              </a:spcBef>
              <a:spcAft>
                <a:spcPts val="0"/>
              </a:spcAft>
              <a:buClr>
                <a:srgbClr val="1E98FD"/>
              </a:buClr>
              <a:buSzPts val="4400"/>
              <a:buFont typeface="Arial"/>
              <a:buNone/>
              <a:defRPr b="0" i="0" sz="4400" u="none" cap="none" strike="noStrike">
                <a:solidFill>
                  <a:srgbClr val="1E98FD"/>
                </a:solidFill>
                <a:latin typeface="Arial"/>
                <a:ea typeface="Arial"/>
                <a:cs typeface="Arial"/>
                <a:sym typeface="Arial"/>
              </a:defRPr>
            </a:lvl9pPr>
          </a:lstStyle>
          <a:p/>
        </p:txBody>
      </p:sp>
      <p:sp>
        <p:nvSpPr>
          <p:cNvPr id="8" name="Google Shape;8;p1"/>
          <p:cNvSpPr txBox="1"/>
          <p:nvPr>
            <p:ph idx="1" type="body"/>
          </p:nvPr>
        </p:nvSpPr>
        <p:spPr>
          <a:xfrm>
            <a:off x="476250" y="2619375"/>
            <a:ext cx="8191500" cy="942000"/>
          </a:xfrm>
          <a:prstGeom prst="rect">
            <a:avLst/>
          </a:prstGeom>
          <a:noFill/>
          <a:ln>
            <a:noFill/>
          </a:ln>
        </p:spPr>
        <p:txBody>
          <a:bodyPr anchorCtr="0" anchor="t" bIns="19050" lIns="19050" spcFirstLastPara="1" rIns="19050" wrap="square" tIns="19050">
            <a:normAutofit/>
          </a:bodyPr>
          <a:lstStyle>
            <a:lvl1pPr indent="-228600" lvl="0" marL="4572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1pPr>
            <a:lvl2pPr indent="-228600" lvl="1" marL="9144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2pPr>
            <a:lvl3pPr indent="-228600" lvl="2" marL="13716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3pPr>
            <a:lvl4pPr indent="-228600" lvl="3" marL="18288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4pPr>
            <a:lvl5pPr indent="-228600" lvl="4" marL="22860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5pPr>
            <a:lvl6pPr indent="-228600" lvl="5" marL="27432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6pPr>
            <a:lvl7pPr indent="-228600" lvl="6" marL="32004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7pPr>
            <a:lvl8pPr indent="-228600" lvl="7" marL="36576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8pPr>
            <a:lvl9pPr indent="-228600" lvl="8" marL="4114800" marR="0" rtl="0" algn="ctr">
              <a:lnSpc>
                <a:spcPct val="100000"/>
              </a:lnSpc>
              <a:spcBef>
                <a:spcPts val="0"/>
              </a:spcBef>
              <a:spcAft>
                <a:spcPts val="0"/>
              </a:spcAft>
              <a:buClr>
                <a:srgbClr val="000000"/>
              </a:buClr>
              <a:buSzPts val="2400"/>
              <a:buFont typeface="Source Sans Pro"/>
              <a:buNone/>
              <a:defRPr i="0" sz="2400" u="none" cap="none" strike="noStrike">
                <a:solidFill>
                  <a:srgbClr val="000000"/>
                </a:solidFill>
                <a:latin typeface="Source Sans Pro"/>
                <a:ea typeface="Source Sans Pro"/>
                <a:cs typeface="Source Sans Pro"/>
                <a:sym typeface="Source Sans Pro"/>
              </a:defRPr>
            </a:lvl9pPr>
          </a:lstStyle>
          <a:p/>
        </p:txBody>
      </p:sp>
      <p:sp>
        <p:nvSpPr>
          <p:cNvPr id="9" name="Google Shape;9;p1"/>
          <p:cNvSpPr txBox="1"/>
          <p:nvPr>
            <p:ph idx="12" type="sldNum"/>
          </p:nvPr>
        </p:nvSpPr>
        <p:spPr>
          <a:xfrm>
            <a:off x="4494009" y="4797250"/>
            <a:ext cx="156000" cy="2232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1pPr>
            <a:lvl2pPr indent="0" lvl="1"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2pPr>
            <a:lvl3pPr indent="0" lvl="2"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3pPr>
            <a:lvl4pPr indent="0" lvl="3"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4pPr>
            <a:lvl5pPr indent="0" lvl="4"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5pPr>
            <a:lvl6pPr indent="0" lvl="5"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6pPr>
            <a:lvl7pPr indent="0" lvl="6"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7pPr>
            <a:lvl8pPr indent="0" lvl="7"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8pPr>
            <a:lvl9pPr indent="0" lvl="8" marL="0" marR="0" rtl="0" algn="ctr">
              <a:lnSpc>
                <a:spcPct val="100000"/>
              </a:lnSpc>
              <a:spcBef>
                <a:spcPts val="0"/>
              </a:spcBef>
              <a:spcAft>
                <a:spcPts val="0"/>
              </a:spcAft>
              <a:buClr>
                <a:srgbClr val="000000"/>
              </a:buClr>
              <a:buSzPts val="800"/>
              <a:buFont typeface="Arial"/>
              <a:buNone/>
              <a:defRPr i="0" sz="1200" u="none" cap="none" strike="noStrike">
                <a:solidFill>
                  <a:srgbClr val="00000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arxiv.org/abs/2311.16863" TargetMode="External"/><Relationship Id="rId5" Type="http://schemas.openxmlformats.org/officeDocument/2006/relationships/hyperlink" Target="https://arxiv.org/abs/2403.08540" TargetMode="External"/><Relationship Id="rId6" Type="http://schemas.openxmlformats.org/officeDocument/2006/relationships/hyperlink" Target="https://app.electricitymaps.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nonint.com/2023/06/10/the-it-in-ai-models-is-the-dataset/" TargetMode="External"/><Relationship Id="rId4" Type="http://schemas.openxmlformats.org/officeDocument/2006/relationships/image" Target="../media/image1.png"/><Relationship Id="rId5" Type="http://schemas.openxmlformats.org/officeDocument/2006/relationships/image" Target="../media/image89.png"/><Relationship Id="rId6" Type="http://schemas.openxmlformats.org/officeDocument/2006/relationships/image" Target="../media/image86.png"/><Relationship Id="rId7" Type="http://schemas.openxmlformats.org/officeDocument/2006/relationships/hyperlink" Target="http://www.youtube.com/watch?v=P8ijiLqfXP0" TargetMode="External"/><Relationship Id="rId8" Type="http://schemas.openxmlformats.org/officeDocument/2006/relationships/image" Target="../media/image8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arxiv.org/abs/2403.04652" TargetMode="External"/><Relationship Id="rId4" Type="http://schemas.openxmlformats.org/officeDocument/2006/relationships/image" Target="../media/image88.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arxiv.org/abs/2402.16827" TargetMode="External"/><Relationship Id="rId4" Type="http://schemas.openxmlformats.org/officeDocument/2006/relationships/hyperlink" Target="https://arxiv.org/abs/2403.04652" TargetMode="External"/><Relationship Id="rId5" Type="http://schemas.openxmlformats.org/officeDocument/2006/relationships/hyperlink" Target="https://arxiv.org/abs/2402.00159" TargetMode="External"/><Relationship Id="rId6" Type="http://schemas.openxmlformats.org/officeDocument/2006/relationships/hyperlink" Target="https://arxiv.org/abs/2306.01116" TargetMode="External"/><Relationship Id="rId7"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87.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8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0.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9.png"/><Relationship Id="rId4" Type="http://schemas.openxmlformats.org/officeDocument/2006/relationships/image" Target="../media/image106.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1.png"/><Relationship Id="rId4" Type="http://schemas.openxmlformats.org/officeDocument/2006/relationships/image" Target="../media/image99.png"/><Relationship Id="rId5" Type="http://schemas.openxmlformats.org/officeDocument/2006/relationships/image" Target="../media/image92.png"/><Relationship Id="rId6"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10.png"/><Relationship Id="rId4"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01.png"/><Relationship Id="rId4" Type="http://schemas.openxmlformats.org/officeDocument/2006/relationships/image" Target="../media/image93.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1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02.png"/><Relationship Id="rId4" Type="http://schemas.openxmlformats.org/officeDocument/2006/relationships/hyperlink" Target="https://github.com/huggingface/text-clustering" TargetMode="External"/><Relationship Id="rId5"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0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04.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04.png"/><Relationship Id="rId4" Type="http://schemas.openxmlformats.org/officeDocument/2006/relationships/image" Target="../media/image98.png"/><Relationship Id="rId5"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96.png"/><Relationship Id="rId4" Type="http://schemas.openxmlformats.org/officeDocument/2006/relationships/image" Target="../media/image1.png"/><Relationship Id="rId5" Type="http://schemas.openxmlformats.org/officeDocument/2006/relationships/image" Target="../media/image1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04.png"/><Relationship Id="rId4" Type="http://schemas.openxmlformats.org/officeDocument/2006/relationships/image" Target="../media/image108.png"/><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03.png"/><Relationship Id="rId4" Type="http://schemas.openxmlformats.org/officeDocument/2006/relationships/image" Target="../media/image1.png"/><Relationship Id="rId5"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124.png"/><Relationship Id="rId4" Type="http://schemas.openxmlformats.org/officeDocument/2006/relationships/image" Target="../media/image127.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https://arxiv.org/abs/2211.05953" TargetMode="External"/><Relationship Id="rId4" Type="http://schemas.openxmlformats.org/officeDocument/2006/relationships/hyperlink" Target="https://arxiv.org/abs/2205.05198" TargetMode="External"/><Relationship Id="rId5" Type="http://schemas.openxmlformats.org/officeDocument/2006/relationships/hyperlink" Target="https://arxiv.org/abs/2105.13120" TargetMode="External"/><Relationship Id="rId6" Type="http://schemas.openxmlformats.org/officeDocument/2006/relationships/image" Target="../media/image1.png"/><Relationship Id="rId7" Type="http://schemas.openxmlformats.org/officeDocument/2006/relationships/image" Target="../media/image10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05.png"/><Relationship Id="rId4" Type="http://schemas.openxmlformats.org/officeDocument/2006/relationships/image" Target="../media/image107.png"/><Relationship Id="rId5" Type="http://schemas.openxmlformats.org/officeDocument/2006/relationships/image" Target="../media/image116.png"/><Relationship Id="rId6"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109.png"/><Relationship Id="rId4" Type="http://schemas.openxmlformats.org/officeDocument/2006/relationships/image" Target="../media/image125.png"/><Relationship Id="rId5" Type="http://schemas.openxmlformats.org/officeDocument/2006/relationships/image" Target="../media/image113.png"/><Relationship Id="rId6" Type="http://schemas.openxmlformats.org/officeDocument/2006/relationships/image" Target="../media/image122.png"/><Relationship Id="rId7"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119.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hyperlink" Target="https://shengdinghu.notion.site/MiniCPM-Unveiling-the-Potential-of-End-side-Large-Language-Models-d4d3a8c426424654a4e80e42a711cb20" TargetMode="External"/><Relationship Id="rId4" Type="http://schemas.openxmlformats.org/officeDocument/2006/relationships/hyperlink" Target="https://arxiv.org/abs/2203.03466" TargetMode="External"/><Relationship Id="rId5" Type="http://schemas.openxmlformats.org/officeDocument/2006/relationships/hyperlink" Target="https://arxiv.org/abs/2304.03208" TargetMode="External"/><Relationship Id="rId6"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147.png"/><Relationship Id="rId4" Type="http://schemas.openxmlformats.org/officeDocument/2006/relationships/image" Target="../media/image152.png"/><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s://srush.github.io/annotated-mamba/hard.html" TargetMode="External"/><Relationship Id="rId4" Type="http://schemas.openxmlformats.org/officeDocument/2006/relationships/image" Target="../media/image146.png"/><Relationship Id="rId5" Type="http://schemas.openxmlformats.org/officeDocument/2006/relationships/image" Target="../media/image143.png"/><Relationship Id="rId6" Type="http://schemas.openxmlformats.org/officeDocument/2006/relationships/image" Target="../media/image117.png"/><Relationship Id="rId7"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111.png"/><Relationship Id="rId4" Type="http://schemas.openxmlformats.org/officeDocument/2006/relationships/image" Target="../media/image115.png"/><Relationship Id="rId5" Type="http://schemas.openxmlformats.org/officeDocument/2006/relationships/image" Target="../media/image120.png"/><Relationship Id="rId6" Type="http://schemas.openxmlformats.org/officeDocument/2006/relationships/image" Target="../media/image134.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118.png"/><Relationship Id="rId4" Type="http://schemas.openxmlformats.org/officeDocument/2006/relationships/image" Target="../media/image123.png"/><Relationship Id="rId5"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29.png"/><Relationship Id="rId6" Type="http://schemas.openxmlformats.org/officeDocument/2006/relationships/image" Target="../media/image128.png"/><Relationship Id="rId7" Type="http://schemas.openxmlformats.org/officeDocument/2006/relationships/image" Target="../media/image136.png"/><Relationship Id="rId8"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32.png"/><Relationship Id="rId4" Type="http://schemas.openxmlformats.org/officeDocument/2006/relationships/image" Target="../media/image137.png"/><Relationship Id="rId5" Type="http://schemas.openxmlformats.org/officeDocument/2006/relationships/image" Target="../media/image130.png"/><Relationship Id="rId6" Type="http://schemas.openxmlformats.org/officeDocument/2006/relationships/image" Target="../media/image140.png"/><Relationship Id="rId7"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hyperlink" Target="https://arxiv.org/abs/2210.17323" TargetMode="External"/><Relationship Id="rId4" Type="http://schemas.openxmlformats.org/officeDocument/2006/relationships/hyperlink" Target="https://towardsdatascience.com/quantize-llama-models-with-ggml-and-llama-cpp-3612dfbcc172" TargetMode="External"/><Relationship Id="rId9" Type="http://schemas.openxmlformats.org/officeDocument/2006/relationships/image" Target="../media/image135.png"/><Relationship Id="rId5" Type="http://schemas.openxmlformats.org/officeDocument/2006/relationships/hyperlink" Target="https://github.com/AutoGPTQ/AutoGPTQ" TargetMode="External"/><Relationship Id="rId6" Type="http://schemas.openxmlformats.org/officeDocument/2006/relationships/hyperlink" Target="https://github.com/ggerganov/llama.cpp" TargetMode="External"/><Relationship Id="rId7" Type="http://schemas.openxmlformats.org/officeDocument/2006/relationships/hyperlink" Target="https://arxiv.org/abs/2401.10774" TargetMode="External"/><Relationship Id="rId8" Type="http://schemas.openxmlformats.org/officeDocument/2006/relationships/hyperlink" Target="https://pytorch.org/blog/accelerating-generative-ai-2/" TargetMode="External"/><Relationship Id="rId10"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44.png"/><Relationship Id="rId4" Type="http://schemas.openxmlformats.org/officeDocument/2006/relationships/image" Target="../media/image158.png"/><Relationship Id="rId5" Type="http://schemas.openxmlformats.org/officeDocument/2006/relationships/image" Target="../media/image141.png"/><Relationship Id="rId6" Type="http://schemas.openxmlformats.org/officeDocument/2006/relationships/image" Target="../media/image133.png"/><Relationship Id="rId7"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20"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131.png"/><Relationship Id="rId4" Type="http://schemas.openxmlformats.org/officeDocument/2006/relationships/image" Target="../media/image138.png"/><Relationship Id="rId9" Type="http://schemas.openxmlformats.org/officeDocument/2006/relationships/image" Target="../media/image151.png"/><Relationship Id="rId5" Type="http://schemas.openxmlformats.org/officeDocument/2006/relationships/image" Target="../media/image142.png"/><Relationship Id="rId6" Type="http://schemas.openxmlformats.org/officeDocument/2006/relationships/image" Target="../media/image148.png"/><Relationship Id="rId7" Type="http://schemas.openxmlformats.org/officeDocument/2006/relationships/image" Target="../media/image145.png"/><Relationship Id="rId8" Type="http://schemas.openxmlformats.org/officeDocument/2006/relationships/image" Target="../media/image68.png"/><Relationship Id="rId11" Type="http://schemas.openxmlformats.org/officeDocument/2006/relationships/image" Target="../media/image153.png"/><Relationship Id="rId10" Type="http://schemas.openxmlformats.org/officeDocument/2006/relationships/image" Target="../media/image154.png"/><Relationship Id="rId13" Type="http://schemas.openxmlformats.org/officeDocument/2006/relationships/image" Target="../media/image159.png"/><Relationship Id="rId12" Type="http://schemas.openxmlformats.org/officeDocument/2006/relationships/image" Target="../media/image156.png"/><Relationship Id="rId15" Type="http://schemas.openxmlformats.org/officeDocument/2006/relationships/image" Target="../media/image155.png"/><Relationship Id="rId14" Type="http://schemas.openxmlformats.org/officeDocument/2006/relationships/image" Target="../media/image157.png"/><Relationship Id="rId17" Type="http://schemas.openxmlformats.org/officeDocument/2006/relationships/image" Target="../media/image161.png"/><Relationship Id="rId16" Type="http://schemas.openxmlformats.org/officeDocument/2006/relationships/image" Target="../media/image149.png"/><Relationship Id="rId19" Type="http://schemas.openxmlformats.org/officeDocument/2006/relationships/image" Target="../media/image160.png"/><Relationship Id="rId18" Type="http://schemas.openxmlformats.org/officeDocument/2006/relationships/image" Target="../media/image150.png"/></Relationships>
</file>

<file path=ppt/slides/_rels/slide7.xml.rels><?xml version="1.0" encoding="UTF-8" standalone="yes"?><Relationships xmlns="http://schemas.openxmlformats.org/package/2006/relationships"><Relationship Id="rId20" Type="http://schemas.openxmlformats.org/officeDocument/2006/relationships/image" Target="../media/image27.png"/><Relationship Id="rId22" Type="http://schemas.openxmlformats.org/officeDocument/2006/relationships/image" Target="../media/image40.png"/><Relationship Id="rId21" Type="http://schemas.openxmlformats.org/officeDocument/2006/relationships/image" Target="../media/image33.png"/><Relationship Id="rId24" Type="http://schemas.openxmlformats.org/officeDocument/2006/relationships/image" Target="../media/image43.png"/><Relationship Id="rId23"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16.png"/><Relationship Id="rId26" Type="http://schemas.openxmlformats.org/officeDocument/2006/relationships/image" Target="../media/image38.png"/><Relationship Id="rId25" Type="http://schemas.openxmlformats.org/officeDocument/2006/relationships/image" Target="../media/image60.png"/><Relationship Id="rId28" Type="http://schemas.openxmlformats.org/officeDocument/2006/relationships/image" Target="../media/image50.png"/><Relationship Id="rId27"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26.png"/><Relationship Id="rId29" Type="http://schemas.openxmlformats.org/officeDocument/2006/relationships/image" Target="../media/image47.png"/><Relationship Id="rId7" Type="http://schemas.openxmlformats.org/officeDocument/2006/relationships/image" Target="../media/image32.png"/><Relationship Id="rId8" Type="http://schemas.openxmlformats.org/officeDocument/2006/relationships/image" Target="../media/image34.png"/><Relationship Id="rId31" Type="http://schemas.openxmlformats.org/officeDocument/2006/relationships/image" Target="../media/image44.png"/><Relationship Id="rId30" Type="http://schemas.openxmlformats.org/officeDocument/2006/relationships/image" Target="../media/image37.png"/><Relationship Id="rId11" Type="http://schemas.openxmlformats.org/officeDocument/2006/relationships/image" Target="../media/image29.png"/><Relationship Id="rId33" Type="http://schemas.openxmlformats.org/officeDocument/2006/relationships/image" Target="../media/image48.png"/><Relationship Id="rId10" Type="http://schemas.openxmlformats.org/officeDocument/2006/relationships/image" Target="../media/image36.png"/><Relationship Id="rId32" Type="http://schemas.openxmlformats.org/officeDocument/2006/relationships/image" Target="../media/image49.png"/><Relationship Id="rId13" Type="http://schemas.openxmlformats.org/officeDocument/2006/relationships/image" Target="../media/image23.png"/><Relationship Id="rId35" Type="http://schemas.openxmlformats.org/officeDocument/2006/relationships/image" Target="../media/image53.png"/><Relationship Id="rId12" Type="http://schemas.openxmlformats.org/officeDocument/2006/relationships/image" Target="../media/image22.png"/><Relationship Id="rId34" Type="http://schemas.openxmlformats.org/officeDocument/2006/relationships/image" Target="../media/image52.png"/><Relationship Id="rId15" Type="http://schemas.openxmlformats.org/officeDocument/2006/relationships/image" Target="../media/image28.png"/><Relationship Id="rId37" Type="http://schemas.openxmlformats.org/officeDocument/2006/relationships/image" Target="../media/image63.png"/><Relationship Id="rId14" Type="http://schemas.openxmlformats.org/officeDocument/2006/relationships/image" Target="../media/image31.png"/><Relationship Id="rId36" Type="http://schemas.openxmlformats.org/officeDocument/2006/relationships/image" Target="../media/image46.png"/><Relationship Id="rId17" Type="http://schemas.openxmlformats.org/officeDocument/2006/relationships/image" Target="../media/image45.png"/><Relationship Id="rId39" Type="http://schemas.openxmlformats.org/officeDocument/2006/relationships/image" Target="../media/image1.png"/><Relationship Id="rId16" Type="http://schemas.openxmlformats.org/officeDocument/2006/relationships/image" Target="../media/image42.png"/><Relationship Id="rId38" Type="http://schemas.openxmlformats.org/officeDocument/2006/relationships/image" Target="../media/image51.png"/><Relationship Id="rId19" Type="http://schemas.openxmlformats.org/officeDocument/2006/relationships/image" Target="../media/image30.png"/><Relationship Id="rId18" Type="http://schemas.openxmlformats.org/officeDocument/2006/relationships/image" Target="../media/image25.png"/></Relationships>
</file>

<file path=ppt/slides/_rels/slide8.xml.rels><?xml version="1.0" encoding="UTF-8" standalone="yes"?><Relationships xmlns="http://schemas.openxmlformats.org/package/2006/relationships"><Relationship Id="rId20"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9.png"/><Relationship Id="rId11" Type="http://schemas.openxmlformats.org/officeDocument/2006/relationships/image" Target="../media/image62.png"/><Relationship Id="rId10" Type="http://schemas.openxmlformats.org/officeDocument/2006/relationships/image" Target="../media/image65.png"/><Relationship Id="rId13" Type="http://schemas.openxmlformats.org/officeDocument/2006/relationships/image" Target="../media/image72.png"/><Relationship Id="rId12" Type="http://schemas.openxmlformats.org/officeDocument/2006/relationships/image" Target="../media/image69.png"/><Relationship Id="rId15" Type="http://schemas.openxmlformats.org/officeDocument/2006/relationships/image" Target="../media/image73.png"/><Relationship Id="rId14" Type="http://schemas.openxmlformats.org/officeDocument/2006/relationships/image" Target="../media/image80.png"/><Relationship Id="rId17" Type="http://schemas.openxmlformats.org/officeDocument/2006/relationships/image" Target="../media/image67.png"/><Relationship Id="rId16" Type="http://schemas.openxmlformats.org/officeDocument/2006/relationships/image" Target="../media/image68.png"/><Relationship Id="rId19" Type="http://schemas.openxmlformats.org/officeDocument/2006/relationships/image" Target="../media/image64.png"/><Relationship Id="rId18"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4.png"/><Relationship Id="rId4" Type="http://schemas.openxmlformats.org/officeDocument/2006/relationships/image" Target="../media/image84.png"/><Relationship Id="rId9" Type="http://schemas.openxmlformats.org/officeDocument/2006/relationships/image" Target="../media/image77.png"/><Relationship Id="rId5" Type="http://schemas.openxmlformats.org/officeDocument/2006/relationships/image" Target="../media/image71.png"/><Relationship Id="rId6" Type="http://schemas.openxmlformats.org/officeDocument/2006/relationships/image" Target="../media/image76.png"/><Relationship Id="rId7" Type="http://schemas.openxmlformats.org/officeDocument/2006/relationships/image" Target="../media/image75.png"/><Relationship Id="rId8" Type="http://schemas.openxmlformats.org/officeDocument/2006/relationships/image" Target="../media/image66.png"/><Relationship Id="rId11" Type="http://schemas.openxmlformats.org/officeDocument/2006/relationships/image" Target="../media/image83.png"/><Relationship Id="rId10" Type="http://schemas.openxmlformats.org/officeDocument/2006/relationships/image" Target="../media/image78.png"/><Relationship Id="rId13" Type="http://schemas.openxmlformats.org/officeDocument/2006/relationships/image" Target="../media/image79.png"/><Relationship Id="rId12" Type="http://schemas.openxmlformats.org/officeDocument/2006/relationships/image" Target="../media/image82.png"/><Relationship Id="rId15" Type="http://schemas.openxmlformats.org/officeDocument/2006/relationships/image" Target="../media/image1.png"/><Relationship Id="rId1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198800" y="127525"/>
            <a:ext cx="3611100" cy="3611100"/>
          </a:xfrm>
          <a:prstGeom prst="roundRect">
            <a:avLst>
              <a:gd fmla="val 15367" name="adj"/>
            </a:avLst>
          </a:prstGeom>
          <a:noFill/>
          <a:ln>
            <a:noFill/>
          </a:ln>
        </p:spPr>
      </p:pic>
      <p:sp>
        <p:nvSpPr>
          <p:cNvPr id="76" name="Google Shape;76;p17"/>
          <p:cNvSpPr txBox="1"/>
          <p:nvPr>
            <p:ph type="ctrTitle"/>
          </p:nvPr>
        </p:nvSpPr>
        <p:spPr>
          <a:xfrm>
            <a:off x="3809900" y="1156250"/>
            <a:ext cx="5315700" cy="2619300"/>
          </a:xfrm>
          <a:prstGeom prst="rect">
            <a:avLst/>
          </a:prstGeom>
        </p:spPr>
        <p:txBody>
          <a:bodyPr anchorCtr="0" anchor="b" bIns="19050" lIns="19050" spcFirstLastPara="1" rIns="19050" wrap="square" tIns="19050">
            <a:normAutofit fontScale="90000"/>
          </a:bodyPr>
          <a:lstStyle/>
          <a:p>
            <a:pPr indent="0" lvl="0" marL="0" rtl="0" algn="ctr">
              <a:spcBef>
                <a:spcPts val="0"/>
              </a:spcBef>
              <a:spcAft>
                <a:spcPts val="0"/>
              </a:spcAft>
              <a:buClr>
                <a:schemeClr val="dk1"/>
              </a:buClr>
              <a:buSzPts val="990"/>
              <a:buFont typeface="Arial"/>
              <a:buNone/>
            </a:pPr>
            <a:r>
              <a:rPr lang="fr"/>
              <a:t>A little guide to building Large Language Models</a:t>
            </a:r>
            <a:br>
              <a:rPr lang="fr"/>
            </a:br>
            <a:r>
              <a:rPr lang="fr"/>
              <a:t>in 2024</a:t>
            </a:r>
            <a:endParaRPr/>
          </a:p>
        </p:txBody>
      </p:sp>
      <p:sp>
        <p:nvSpPr>
          <p:cNvPr id="77" name="Google Shape;77;p17"/>
          <p:cNvSpPr txBox="1"/>
          <p:nvPr>
            <p:ph idx="1" type="subTitle"/>
          </p:nvPr>
        </p:nvSpPr>
        <p:spPr>
          <a:xfrm>
            <a:off x="4652500" y="4164875"/>
            <a:ext cx="3448500" cy="440100"/>
          </a:xfrm>
          <a:prstGeom prst="rect">
            <a:avLst/>
          </a:prstGeom>
        </p:spPr>
        <p:txBody>
          <a:bodyPr anchorCtr="0" anchor="t" bIns="19050" lIns="19050" spcFirstLastPara="1" rIns="19050" wrap="square" tIns="19050">
            <a:normAutofit/>
          </a:bodyPr>
          <a:lstStyle/>
          <a:p>
            <a:pPr indent="0" lvl="0" marL="0" rtl="0" algn="ctr">
              <a:spcBef>
                <a:spcPts val="0"/>
              </a:spcBef>
              <a:spcAft>
                <a:spcPts val="0"/>
              </a:spcAft>
              <a:buSzPts val="1018"/>
              <a:buNone/>
            </a:pPr>
            <a:r>
              <a:rPr lang="fr" sz="2400">
                <a:solidFill>
                  <a:schemeClr val="dk2"/>
                </a:solidFill>
              </a:rPr>
              <a:t>thomas@huggingface.co</a:t>
            </a:r>
            <a:endParaRPr sz="2400">
              <a:solidFill>
                <a:schemeClr val="dk2"/>
              </a:solidFill>
            </a:endParaRPr>
          </a:p>
        </p:txBody>
      </p:sp>
      <p:pic>
        <p:nvPicPr>
          <p:cNvPr id="78" name="Google Shape;78;p17"/>
          <p:cNvPicPr preferRelativeResize="0"/>
          <p:nvPr/>
        </p:nvPicPr>
        <p:blipFill>
          <a:blip r:embed="rId4">
            <a:alphaModFix/>
          </a:blip>
          <a:stretch>
            <a:fillRect/>
          </a:stretch>
        </p:blipFill>
        <p:spPr>
          <a:xfrm>
            <a:off x="7815275" y="51325"/>
            <a:ext cx="1303800" cy="13038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rPr lang="fr"/>
              <a:t>LLMs in 2024</a:t>
            </a:r>
            <a:endParaRPr/>
          </a:p>
          <a:p>
            <a:pPr indent="0" lvl="0" marL="0" rtl="0" algn="ctr">
              <a:spcBef>
                <a:spcPts val="0"/>
              </a:spcBef>
              <a:spcAft>
                <a:spcPts val="0"/>
              </a:spcAft>
              <a:buNone/>
            </a:pPr>
            <a:r>
              <a:rPr lang="fr"/>
              <a:t>at Hugging Face</a:t>
            </a:r>
            <a:endParaRPr b="1"/>
          </a:p>
        </p:txBody>
      </p:sp>
      <p:pic>
        <p:nvPicPr>
          <p:cNvPr id="291" name="Google Shape;291;p26"/>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7"/>
          <p:cNvSpPr txBox="1"/>
          <p:nvPr>
            <p:ph idx="1" type="body"/>
          </p:nvPr>
        </p:nvSpPr>
        <p:spPr>
          <a:xfrm>
            <a:off x="438850" y="1053225"/>
            <a:ext cx="6423300" cy="3486600"/>
          </a:xfrm>
          <a:prstGeom prst="rect">
            <a:avLst/>
          </a:prstGeom>
        </p:spPr>
        <p:txBody>
          <a:bodyPr anchorCtr="0" anchor="t" bIns="19050" lIns="19050" spcFirstLastPara="1" rIns="19050" wrap="square" tIns="19050">
            <a:normAutofit lnSpcReduction="20000"/>
          </a:bodyPr>
          <a:lstStyle/>
          <a:p>
            <a:pPr indent="0" lvl="0" marL="0" rtl="0" algn="l">
              <a:spcBef>
                <a:spcPts val="0"/>
              </a:spcBef>
              <a:spcAft>
                <a:spcPts val="0"/>
              </a:spcAft>
              <a:buNone/>
            </a:pPr>
            <a:r>
              <a:rPr b="1" lang="fr"/>
              <a:t>I – </a:t>
            </a:r>
            <a:r>
              <a:rPr b="1" lang="fr"/>
              <a:t>Training</a:t>
            </a:r>
            <a:r>
              <a:rPr lang="fr"/>
              <a:t>:</a:t>
            </a:r>
            <a:endParaRPr/>
          </a:p>
          <a:p>
            <a:pPr indent="-381000" lvl="0" marL="457200" rtl="0" algn="l">
              <a:spcBef>
                <a:spcPts val="0"/>
              </a:spcBef>
              <a:spcAft>
                <a:spcPts val="0"/>
              </a:spcAft>
              <a:buSzPts val="2400"/>
              <a:buChar char="❖"/>
            </a:pPr>
            <a:r>
              <a:rPr lang="fr"/>
              <a:t>data preparation – </a:t>
            </a:r>
            <a:r>
              <a:rPr b="1" lang="fr">
                <a:solidFill>
                  <a:srgbClr val="1E98FD"/>
                </a:solidFill>
              </a:rPr>
              <a:t>datatrove</a:t>
            </a:r>
            <a:endParaRPr b="1">
              <a:solidFill>
                <a:srgbClr val="1E98FD"/>
              </a:solidFill>
            </a:endParaRPr>
          </a:p>
          <a:p>
            <a:pPr indent="-381000" lvl="0" marL="457200" rtl="0" algn="l">
              <a:spcBef>
                <a:spcPts val="0"/>
              </a:spcBef>
              <a:spcAft>
                <a:spcPts val="0"/>
              </a:spcAft>
              <a:buSzPts val="2400"/>
              <a:buChar char="❖"/>
            </a:pPr>
            <a:r>
              <a:rPr lang="fr"/>
              <a:t>efficient training </a:t>
            </a:r>
            <a:r>
              <a:rPr lang="fr"/>
              <a:t>techniques</a:t>
            </a:r>
            <a:r>
              <a:rPr lang="fr"/>
              <a:t> – </a:t>
            </a:r>
            <a:r>
              <a:rPr b="1" lang="fr">
                <a:solidFill>
                  <a:srgbClr val="1E98FD"/>
                </a:solidFill>
              </a:rPr>
              <a:t>nanotron</a:t>
            </a:r>
            <a:endParaRPr b="1">
              <a:solidFill>
                <a:srgbClr val="1E98FD"/>
              </a:solidFill>
            </a:endParaRPr>
          </a:p>
          <a:p>
            <a:pPr indent="-381000" lvl="0" marL="457200" rtl="0" algn="l">
              <a:spcBef>
                <a:spcPts val="0"/>
              </a:spcBef>
              <a:spcAft>
                <a:spcPts val="0"/>
              </a:spcAft>
              <a:buSzPts val="2400"/>
              <a:buChar char="❖"/>
            </a:pPr>
            <a:r>
              <a:rPr lang="fr"/>
              <a:t>evaluation – </a:t>
            </a:r>
            <a:r>
              <a:rPr b="1" lang="fr">
                <a:solidFill>
                  <a:srgbClr val="1E98FD"/>
                </a:solidFill>
              </a:rPr>
              <a:t>lighteval</a:t>
            </a:r>
            <a:endParaRPr b="1">
              <a:solidFill>
                <a:srgbClr val="1E98FD"/>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fr"/>
              <a:t>II – </a:t>
            </a:r>
            <a:r>
              <a:rPr b="1" lang="fr"/>
              <a:t>Fine-tuning</a:t>
            </a:r>
            <a:r>
              <a:rPr lang="fr"/>
              <a:t>:</a:t>
            </a:r>
            <a:endParaRPr/>
          </a:p>
          <a:p>
            <a:pPr indent="-381000" lvl="0" marL="457200" rtl="0" algn="l">
              <a:spcBef>
                <a:spcPts val="0"/>
              </a:spcBef>
              <a:spcAft>
                <a:spcPts val="0"/>
              </a:spcAft>
              <a:buSzPts val="2400"/>
              <a:buChar char="❖"/>
            </a:pPr>
            <a:r>
              <a:rPr lang="fr"/>
              <a:t>RLHF – </a:t>
            </a:r>
            <a:r>
              <a:rPr b="1" lang="fr">
                <a:solidFill>
                  <a:srgbClr val="1E98FD"/>
                </a:solidFill>
              </a:rPr>
              <a:t>TRL</a:t>
            </a:r>
            <a:endParaRPr b="1">
              <a:solidFill>
                <a:srgbClr val="1E98FD"/>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fr"/>
              <a:t>III – </a:t>
            </a:r>
            <a:r>
              <a:rPr b="1" lang="fr"/>
              <a:t>Inference</a:t>
            </a:r>
            <a:r>
              <a:rPr lang="fr"/>
              <a:t>:</a:t>
            </a:r>
            <a:endParaRPr/>
          </a:p>
          <a:p>
            <a:pPr indent="-381000" lvl="0" marL="457200" rtl="0" algn="l">
              <a:spcBef>
                <a:spcPts val="0"/>
              </a:spcBef>
              <a:spcAft>
                <a:spcPts val="0"/>
              </a:spcAft>
              <a:buSzPts val="2400"/>
              <a:buChar char="❖"/>
            </a:pPr>
            <a:r>
              <a:rPr lang="fr">
                <a:solidFill>
                  <a:schemeClr val="dk1"/>
                </a:solidFill>
              </a:rPr>
              <a:t>quantization – </a:t>
            </a:r>
            <a:r>
              <a:rPr b="1" lang="fr">
                <a:solidFill>
                  <a:srgbClr val="1E98FD"/>
                </a:solidFill>
              </a:rPr>
              <a:t>bitsandbytes</a:t>
            </a:r>
            <a:endParaRPr/>
          </a:p>
          <a:p>
            <a:pPr indent="-381000" lvl="0" marL="457200" rtl="0" algn="l">
              <a:spcBef>
                <a:spcPts val="0"/>
              </a:spcBef>
              <a:spcAft>
                <a:spcPts val="0"/>
              </a:spcAft>
              <a:buSzPts val="2400"/>
              <a:buChar char="❖"/>
            </a:pPr>
            <a:r>
              <a:rPr lang="fr">
                <a:solidFill>
                  <a:schemeClr val="dk1"/>
                </a:solidFill>
              </a:rPr>
              <a:t>deployment</a:t>
            </a:r>
            <a:r>
              <a:rPr lang="fr">
                <a:solidFill>
                  <a:schemeClr val="dk1"/>
                </a:solidFill>
              </a:rPr>
              <a:t> – </a:t>
            </a:r>
            <a:r>
              <a:rPr b="1" lang="fr">
                <a:solidFill>
                  <a:srgbClr val="1E98FD"/>
                </a:solidFill>
              </a:rPr>
              <a:t>Text Generation Inference</a:t>
            </a:r>
            <a:endParaRPr b="1">
              <a:solidFill>
                <a:srgbClr val="1E98FD"/>
              </a:solidFill>
            </a:endParaRPr>
          </a:p>
        </p:txBody>
      </p:sp>
      <p:sp>
        <p:nvSpPr>
          <p:cNvPr id="297" name="Google Shape;297;p27"/>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The workflow for LLMs</a:t>
            </a:r>
            <a:endParaRPr/>
          </a:p>
        </p:txBody>
      </p:sp>
      <p:pic>
        <p:nvPicPr>
          <p:cNvPr id="298" name="Google Shape;298;p27"/>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352700" y="2224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E</a:t>
            </a:r>
            <a:r>
              <a:rPr lang="fr"/>
              <a:t>nergy/carbon footprint and LLMs</a:t>
            </a:r>
            <a:endParaRPr/>
          </a:p>
        </p:txBody>
      </p:sp>
      <p:pic>
        <p:nvPicPr>
          <p:cNvPr id="304" name="Google Shape;304;p28"/>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
        <p:nvSpPr>
          <p:cNvPr id="305" name="Google Shape;305;p28"/>
          <p:cNvSpPr/>
          <p:nvPr/>
        </p:nvSpPr>
        <p:spPr>
          <a:xfrm>
            <a:off x="2395825" y="1400750"/>
            <a:ext cx="2857500" cy="818025"/>
          </a:xfrm>
          <a:prstGeom prst="flowChartDecision">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Source Sans Pro"/>
                <a:ea typeface="Source Sans Pro"/>
                <a:cs typeface="Source Sans Pro"/>
                <a:sym typeface="Source Sans Pro"/>
              </a:rPr>
              <a:t>Do you </a:t>
            </a:r>
            <a:r>
              <a:rPr b="1" lang="fr">
                <a:latin typeface="Source Sans Pro"/>
                <a:ea typeface="Source Sans Pro"/>
                <a:cs typeface="Source Sans Pro"/>
                <a:sym typeface="Source Sans Pro"/>
              </a:rPr>
              <a:t>need</a:t>
            </a:r>
            <a:r>
              <a:rPr lang="fr">
                <a:latin typeface="Source Sans Pro"/>
                <a:ea typeface="Source Sans Pro"/>
                <a:cs typeface="Source Sans Pro"/>
                <a:sym typeface="Source Sans Pro"/>
              </a:rPr>
              <a:t> to pretrain an LLM?</a:t>
            </a:r>
            <a:endParaRPr>
              <a:latin typeface="Source Sans Pro"/>
              <a:ea typeface="Source Sans Pro"/>
              <a:cs typeface="Source Sans Pro"/>
              <a:sym typeface="Source Sans Pro"/>
            </a:endParaRPr>
          </a:p>
        </p:txBody>
      </p:sp>
      <p:sp>
        <p:nvSpPr>
          <p:cNvPr id="306" name="Google Shape;306;p28"/>
          <p:cNvSpPr/>
          <p:nvPr/>
        </p:nvSpPr>
        <p:spPr>
          <a:xfrm>
            <a:off x="1030100" y="812163"/>
            <a:ext cx="5588950" cy="3525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Source Sans Pro"/>
                <a:ea typeface="Source Sans Pro"/>
                <a:cs typeface="Source Sans Pro"/>
                <a:sym typeface="Source Sans Pro"/>
              </a:rPr>
              <a:t>Start by test existing models on your domain and task(s) of interest</a:t>
            </a:r>
            <a:endParaRPr>
              <a:latin typeface="Source Sans Pro"/>
              <a:ea typeface="Source Sans Pro"/>
              <a:cs typeface="Source Sans Pro"/>
              <a:sym typeface="Source Sans Pro"/>
            </a:endParaRPr>
          </a:p>
        </p:txBody>
      </p:sp>
      <p:cxnSp>
        <p:nvCxnSpPr>
          <p:cNvPr id="307" name="Google Shape;307;p28"/>
          <p:cNvCxnSpPr>
            <a:stCxn id="306" idx="2"/>
            <a:endCxn id="305" idx="0"/>
          </p:cNvCxnSpPr>
          <p:nvPr/>
        </p:nvCxnSpPr>
        <p:spPr>
          <a:xfrm>
            <a:off x="3824575" y="1164663"/>
            <a:ext cx="0" cy="2361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28"/>
          <p:cNvSpPr/>
          <p:nvPr/>
        </p:nvSpPr>
        <p:spPr>
          <a:xfrm>
            <a:off x="295275" y="2114550"/>
            <a:ext cx="2906800" cy="1375675"/>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Energy budget will likely be dominated by inference costs.</a:t>
            </a:r>
            <a:br>
              <a:rPr lang="fr">
                <a:latin typeface="Source Sans Pro"/>
                <a:ea typeface="Source Sans Pro"/>
                <a:cs typeface="Source Sans Pro"/>
                <a:sym typeface="Source Sans Pro"/>
              </a:rPr>
            </a:br>
            <a:r>
              <a:rPr lang="fr">
                <a:solidFill>
                  <a:schemeClr val="dk1"/>
                </a:solidFill>
                <a:latin typeface="Source Sans Pro"/>
                <a:ea typeface="Source Sans Pro"/>
                <a:cs typeface="Source Sans Pro"/>
                <a:sym typeface="Source Sans Pro"/>
              </a:rPr>
              <a:t>Select a </a:t>
            </a:r>
            <a:r>
              <a:rPr b="1" lang="fr">
                <a:solidFill>
                  <a:schemeClr val="dk1"/>
                </a:solidFill>
                <a:latin typeface="Source Sans Pro"/>
                <a:ea typeface="Source Sans Pro"/>
                <a:cs typeface="Source Sans Pro"/>
                <a:sym typeface="Source Sans Pro"/>
              </a:rPr>
              <a:t>compute efficient</a:t>
            </a:r>
            <a:r>
              <a:rPr lang="fr">
                <a:solidFill>
                  <a:schemeClr val="dk1"/>
                </a:solidFill>
                <a:latin typeface="Source Sans Pro"/>
                <a:ea typeface="Source Sans Pro"/>
                <a:cs typeface="Source Sans Pro"/>
                <a:sym typeface="Source Sans Pro"/>
              </a:rPr>
              <a:t> model:</a:t>
            </a:r>
            <a:br>
              <a:rPr lang="fr">
                <a:solidFill>
                  <a:schemeClr val="dk1"/>
                </a:solidFill>
                <a:latin typeface="Source Sans Pro"/>
                <a:ea typeface="Source Sans Pro"/>
                <a:cs typeface="Source Sans Pro"/>
                <a:sym typeface="Source Sans Pro"/>
              </a:rPr>
            </a:br>
            <a:r>
              <a:rPr lang="fr">
                <a:solidFill>
                  <a:schemeClr val="dk1"/>
                </a:solidFill>
                <a:latin typeface="Source Sans Pro"/>
                <a:ea typeface="Source Sans Pro"/>
                <a:cs typeface="Source Sans Pro"/>
                <a:sym typeface="Source Sans Pro"/>
              </a:rPr>
              <a:t>- smallest size</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fr">
                <a:solidFill>
                  <a:schemeClr val="dk1"/>
                </a:solidFill>
                <a:latin typeface="Source Sans Pro"/>
                <a:ea typeface="Source Sans Pro"/>
                <a:cs typeface="Source Sans Pro"/>
                <a:sym typeface="Source Sans Pro"/>
              </a:rPr>
              <a:t>- quantized</a:t>
            </a:r>
            <a:br>
              <a:rPr lang="fr">
                <a:solidFill>
                  <a:schemeClr val="dk1"/>
                </a:solidFill>
                <a:latin typeface="Source Sans Pro"/>
                <a:ea typeface="Source Sans Pro"/>
                <a:cs typeface="Source Sans Pro"/>
                <a:sym typeface="Source Sans Pro"/>
              </a:rPr>
            </a:br>
            <a:r>
              <a:rPr lang="fr">
                <a:solidFill>
                  <a:schemeClr val="dk1"/>
                </a:solidFill>
                <a:latin typeface="Source Sans Pro"/>
                <a:ea typeface="Source Sans Pro"/>
                <a:cs typeface="Source Sans Pro"/>
                <a:sym typeface="Source Sans Pro"/>
              </a:rPr>
              <a:t>- classification models &gt; generative</a:t>
            </a:r>
            <a:endParaRPr>
              <a:latin typeface="Source Sans Pro"/>
              <a:ea typeface="Source Sans Pro"/>
              <a:cs typeface="Source Sans Pro"/>
              <a:sym typeface="Source Sans Pro"/>
            </a:endParaRPr>
          </a:p>
        </p:txBody>
      </p:sp>
      <p:cxnSp>
        <p:nvCxnSpPr>
          <p:cNvPr id="309" name="Google Shape;309;p28"/>
          <p:cNvCxnSpPr>
            <a:stCxn id="305" idx="1"/>
            <a:endCxn id="308" idx="0"/>
          </p:cNvCxnSpPr>
          <p:nvPr/>
        </p:nvCxnSpPr>
        <p:spPr>
          <a:xfrm flipH="1">
            <a:off x="1748725" y="1809763"/>
            <a:ext cx="647100" cy="304800"/>
          </a:xfrm>
          <a:prstGeom prst="bentConnector2">
            <a:avLst/>
          </a:prstGeom>
          <a:noFill/>
          <a:ln cap="flat" cmpd="sng" w="9525">
            <a:solidFill>
              <a:schemeClr val="dk2"/>
            </a:solidFill>
            <a:prstDash val="solid"/>
            <a:round/>
            <a:headEnd len="med" w="med" type="none"/>
            <a:tailEnd len="med" w="med" type="triangle"/>
          </a:ln>
        </p:spPr>
      </p:cxnSp>
      <p:sp>
        <p:nvSpPr>
          <p:cNvPr id="310" name="Google Shape;310;p28"/>
          <p:cNvSpPr txBox="1"/>
          <p:nvPr/>
        </p:nvSpPr>
        <p:spPr>
          <a:xfrm>
            <a:off x="-24075" y="1235375"/>
            <a:ext cx="270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latin typeface="Source Sans Pro"/>
                <a:ea typeface="Source Sans Pro"/>
                <a:cs typeface="Source Sans Pro"/>
                <a:sym typeface="Source Sans Pro"/>
              </a:rPr>
              <a:t>Most of the time the answer is “no” =&gt;</a:t>
            </a:r>
            <a:endParaRPr b="1" sz="1300">
              <a:latin typeface="Source Sans Pro"/>
              <a:ea typeface="Source Sans Pro"/>
              <a:cs typeface="Source Sans Pro"/>
              <a:sym typeface="Source Sans Pro"/>
            </a:endParaRPr>
          </a:p>
        </p:txBody>
      </p:sp>
      <p:sp>
        <p:nvSpPr>
          <p:cNvPr id="311" name="Google Shape;311;p28"/>
          <p:cNvSpPr/>
          <p:nvPr/>
        </p:nvSpPr>
        <p:spPr>
          <a:xfrm>
            <a:off x="295275" y="3688975"/>
            <a:ext cx="2906800" cy="5715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Deploy it in a setup/cloud provider in a region with a </a:t>
            </a:r>
            <a:r>
              <a:rPr b="1" lang="fr">
                <a:latin typeface="Source Sans Pro"/>
                <a:ea typeface="Source Sans Pro"/>
                <a:cs typeface="Source Sans Pro"/>
                <a:sym typeface="Source Sans Pro"/>
              </a:rPr>
              <a:t>good energy mix</a:t>
            </a:r>
            <a:endParaRPr b="1">
              <a:latin typeface="Source Sans Pro"/>
              <a:ea typeface="Source Sans Pro"/>
              <a:cs typeface="Source Sans Pro"/>
              <a:sym typeface="Source Sans Pro"/>
            </a:endParaRPr>
          </a:p>
        </p:txBody>
      </p:sp>
      <p:cxnSp>
        <p:nvCxnSpPr>
          <p:cNvPr id="312" name="Google Shape;312;p28"/>
          <p:cNvCxnSpPr>
            <a:stCxn id="308" idx="2"/>
            <a:endCxn id="311" idx="0"/>
          </p:cNvCxnSpPr>
          <p:nvPr/>
        </p:nvCxnSpPr>
        <p:spPr>
          <a:xfrm>
            <a:off x="1748675" y="3490225"/>
            <a:ext cx="0" cy="1989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28"/>
          <p:cNvSpPr txBox="1"/>
          <p:nvPr/>
        </p:nvSpPr>
        <p:spPr>
          <a:xfrm>
            <a:off x="5227950" y="1398175"/>
            <a:ext cx="747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500">
                <a:latin typeface="Source Sans Pro"/>
                <a:ea typeface="Source Sans Pro"/>
                <a:cs typeface="Source Sans Pro"/>
                <a:sym typeface="Source Sans Pro"/>
              </a:rPr>
              <a:t>Yes</a:t>
            </a:r>
            <a:r>
              <a:rPr lang="fr" sz="1500">
                <a:latin typeface="Source Sans Pro"/>
                <a:ea typeface="Source Sans Pro"/>
                <a:cs typeface="Source Sans Pro"/>
                <a:sym typeface="Source Sans Pro"/>
              </a:rPr>
              <a:t> =&gt; </a:t>
            </a:r>
            <a:endParaRPr sz="1500">
              <a:latin typeface="Source Sans Pro"/>
              <a:ea typeface="Source Sans Pro"/>
              <a:cs typeface="Source Sans Pro"/>
              <a:sym typeface="Source Sans Pro"/>
            </a:endParaRPr>
          </a:p>
        </p:txBody>
      </p:sp>
      <p:sp>
        <p:nvSpPr>
          <p:cNvPr id="314" name="Google Shape;314;p28"/>
          <p:cNvSpPr txBox="1"/>
          <p:nvPr/>
        </p:nvSpPr>
        <p:spPr>
          <a:xfrm>
            <a:off x="58825" y="4294650"/>
            <a:ext cx="8950500" cy="10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latin typeface="Source Sans Pro"/>
                <a:ea typeface="Source Sans Pro"/>
                <a:cs typeface="Source Sans Pro"/>
                <a:sym typeface="Source Sans Pro"/>
              </a:rPr>
              <a:t>Ressources:</a:t>
            </a:r>
            <a:br>
              <a:rPr lang="fr" sz="1200">
                <a:latin typeface="Source Sans Pro"/>
                <a:ea typeface="Source Sans Pro"/>
                <a:cs typeface="Source Sans Pro"/>
                <a:sym typeface="Source Sans Pro"/>
              </a:rPr>
            </a:br>
            <a:r>
              <a:rPr lang="fr" sz="1200">
                <a:latin typeface="Source Sans Pro"/>
                <a:ea typeface="Source Sans Pro"/>
                <a:cs typeface="Source Sans Pro"/>
                <a:sym typeface="Source Sans Pro"/>
              </a:rPr>
              <a:t>- Power Hungry Processing: Watts Driving the Cost of AI Deployment? </a:t>
            </a:r>
            <a:r>
              <a:rPr lang="fr" sz="1200" u="sng">
                <a:solidFill>
                  <a:schemeClr val="hlink"/>
                </a:solidFill>
                <a:latin typeface="Source Sans Pro"/>
                <a:ea typeface="Source Sans Pro"/>
                <a:cs typeface="Source Sans Pro"/>
                <a:sym typeface="Source Sans Pro"/>
                <a:hlinkClick r:id="rId4"/>
              </a:rPr>
              <a:t>https://arxiv.org/abs/2311.16863</a:t>
            </a:r>
            <a:endParaRPr sz="1200">
              <a:latin typeface="Source Sans Pro"/>
              <a:ea typeface="Source Sans Pro"/>
              <a:cs typeface="Source Sans Pro"/>
              <a:sym typeface="Source Sans Pro"/>
            </a:endParaRPr>
          </a:p>
          <a:p>
            <a:pPr indent="0" lvl="0" marL="0" rtl="0" algn="l">
              <a:spcBef>
                <a:spcPts val="0"/>
              </a:spcBef>
              <a:spcAft>
                <a:spcPts val="0"/>
              </a:spcAft>
              <a:buNone/>
            </a:pPr>
            <a:r>
              <a:rPr lang="fr" sz="1200">
                <a:latin typeface="Source Sans Pro"/>
                <a:ea typeface="Source Sans Pro"/>
                <a:cs typeface="Source Sans Pro"/>
                <a:sym typeface="Source Sans Pro"/>
              </a:rPr>
              <a:t>- Language models scale reliably with over-training and on downstream tasks </a:t>
            </a:r>
            <a:r>
              <a:rPr lang="fr" sz="1200" u="sng">
                <a:solidFill>
                  <a:schemeClr val="hlink"/>
                </a:solidFill>
                <a:latin typeface="Source Sans Pro"/>
                <a:ea typeface="Source Sans Pro"/>
                <a:cs typeface="Source Sans Pro"/>
                <a:sym typeface="Source Sans Pro"/>
                <a:hlinkClick r:id="rId5"/>
              </a:rPr>
              <a:t>https://arxiv.org/abs/2403.08540</a:t>
            </a:r>
            <a:endParaRPr sz="1200">
              <a:latin typeface="Source Sans Pro"/>
              <a:ea typeface="Source Sans Pro"/>
              <a:cs typeface="Source Sans Pro"/>
              <a:sym typeface="Source Sans Pro"/>
            </a:endParaRPr>
          </a:p>
          <a:p>
            <a:pPr indent="0" lvl="0" marL="0" rtl="0" algn="l">
              <a:spcBef>
                <a:spcPts val="0"/>
              </a:spcBef>
              <a:spcAft>
                <a:spcPts val="0"/>
              </a:spcAft>
              <a:buNone/>
            </a:pPr>
            <a:r>
              <a:rPr lang="fr" sz="1200">
                <a:latin typeface="Source Sans Pro"/>
                <a:ea typeface="Source Sans Pro"/>
                <a:cs typeface="Source Sans Pro"/>
                <a:sym typeface="Source Sans Pro"/>
              </a:rPr>
              <a:t>- Region energy mix (e.g. solar, nuclear, coal, gas) can have a x500 impact on </a:t>
            </a:r>
            <a:r>
              <a:rPr lang="fr" sz="1200">
                <a:solidFill>
                  <a:schemeClr val="dk1"/>
                </a:solidFill>
                <a:latin typeface="Source Sans Pro"/>
                <a:ea typeface="Source Sans Pro"/>
                <a:cs typeface="Source Sans Pro"/>
                <a:sym typeface="Source Sans Pro"/>
              </a:rPr>
              <a:t>model</a:t>
            </a:r>
            <a:r>
              <a:rPr lang="fr" sz="1200">
                <a:latin typeface="Source Sans Pro"/>
                <a:ea typeface="Source Sans Pro"/>
                <a:cs typeface="Source Sans Pro"/>
                <a:sym typeface="Source Sans Pro"/>
              </a:rPr>
              <a:t> carbon footprint: </a:t>
            </a:r>
            <a:r>
              <a:rPr lang="fr" sz="1200" u="sng">
                <a:solidFill>
                  <a:schemeClr val="hlink"/>
                </a:solidFill>
                <a:latin typeface="Source Sans Pro"/>
                <a:ea typeface="Source Sans Pro"/>
                <a:cs typeface="Source Sans Pro"/>
                <a:sym typeface="Source Sans Pro"/>
                <a:hlinkClick r:id="rId6"/>
              </a:rPr>
              <a:t>https://app.electricitymaps.com/</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p:txBody>
      </p:sp>
      <p:sp>
        <p:nvSpPr>
          <p:cNvPr id="315" name="Google Shape;315;p28"/>
          <p:cNvSpPr/>
          <p:nvPr/>
        </p:nvSpPr>
        <p:spPr>
          <a:xfrm>
            <a:off x="4521575" y="2123550"/>
            <a:ext cx="2194800" cy="7228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Train-compute-optimal </a:t>
            </a:r>
            <a:r>
              <a:rPr lang="fr">
                <a:solidFill>
                  <a:schemeClr val="dk1"/>
                </a:solidFill>
                <a:latin typeface="Source Sans Pro"/>
                <a:ea typeface="Source Sans Pro"/>
                <a:cs typeface="Source Sans Pro"/>
                <a:sym typeface="Source Sans Pro"/>
              </a:rPr>
              <a:t>models </a:t>
            </a:r>
            <a:r>
              <a:rPr lang="fr">
                <a:latin typeface="Source Sans Pro"/>
                <a:ea typeface="Source Sans Pro"/>
                <a:cs typeface="Source Sans Pro"/>
                <a:sym typeface="Source Sans Pro"/>
              </a:rPr>
              <a:t>(Chinchilla law) are not efficient for inference</a:t>
            </a:r>
            <a:endParaRPr>
              <a:latin typeface="Source Sans Pro"/>
              <a:ea typeface="Source Sans Pro"/>
              <a:cs typeface="Source Sans Pro"/>
              <a:sym typeface="Source Sans Pro"/>
            </a:endParaRPr>
          </a:p>
        </p:txBody>
      </p:sp>
      <p:sp>
        <p:nvSpPr>
          <p:cNvPr id="316" name="Google Shape;316;p28"/>
          <p:cNvSpPr/>
          <p:nvPr/>
        </p:nvSpPr>
        <p:spPr>
          <a:xfrm>
            <a:off x="7042900" y="2123550"/>
            <a:ext cx="2058900" cy="722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Train </a:t>
            </a:r>
            <a:r>
              <a:rPr b="1" lang="fr">
                <a:latin typeface="Source Sans Pro"/>
                <a:ea typeface="Source Sans Pro"/>
                <a:cs typeface="Source Sans Pro"/>
                <a:sym typeface="Source Sans Pro"/>
              </a:rPr>
              <a:t>smaller models</a:t>
            </a:r>
            <a:r>
              <a:rPr lang="fr">
                <a:latin typeface="Source Sans Pro"/>
                <a:ea typeface="Source Sans Pro"/>
                <a:cs typeface="Source Sans Pro"/>
                <a:sym typeface="Source Sans Pro"/>
              </a:rPr>
              <a:t> for longer if you plan to deploy it at large scale</a:t>
            </a:r>
            <a:endParaRPr>
              <a:latin typeface="Source Sans Pro"/>
              <a:ea typeface="Source Sans Pro"/>
              <a:cs typeface="Source Sans Pro"/>
              <a:sym typeface="Source Sans Pro"/>
            </a:endParaRPr>
          </a:p>
        </p:txBody>
      </p:sp>
      <p:cxnSp>
        <p:nvCxnSpPr>
          <p:cNvPr id="317" name="Google Shape;317;p28"/>
          <p:cNvCxnSpPr>
            <a:stCxn id="305" idx="3"/>
            <a:endCxn id="315" idx="0"/>
          </p:cNvCxnSpPr>
          <p:nvPr/>
        </p:nvCxnSpPr>
        <p:spPr>
          <a:xfrm>
            <a:off x="5253325" y="1809763"/>
            <a:ext cx="365700" cy="313800"/>
          </a:xfrm>
          <a:prstGeom prst="bentConnector2">
            <a:avLst/>
          </a:prstGeom>
          <a:noFill/>
          <a:ln cap="flat" cmpd="sng" w="9525">
            <a:solidFill>
              <a:schemeClr val="dk2"/>
            </a:solidFill>
            <a:prstDash val="solid"/>
            <a:round/>
            <a:headEnd len="med" w="med" type="none"/>
            <a:tailEnd len="med" w="med" type="triangle"/>
          </a:ln>
        </p:spPr>
      </p:cxnSp>
      <p:cxnSp>
        <p:nvCxnSpPr>
          <p:cNvPr id="318" name="Google Shape;318;p28"/>
          <p:cNvCxnSpPr>
            <a:stCxn id="315" idx="3"/>
            <a:endCxn id="316" idx="1"/>
          </p:cNvCxnSpPr>
          <p:nvPr/>
        </p:nvCxnSpPr>
        <p:spPr>
          <a:xfrm>
            <a:off x="6716375" y="2484950"/>
            <a:ext cx="326400" cy="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28"/>
          <p:cNvSpPr/>
          <p:nvPr/>
        </p:nvSpPr>
        <p:spPr>
          <a:xfrm>
            <a:off x="4521575" y="3124200"/>
            <a:ext cx="4059325" cy="3615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Train</a:t>
            </a:r>
            <a:r>
              <a:rPr lang="fr">
                <a:latin typeface="Source Sans Pro"/>
                <a:ea typeface="Source Sans Pro"/>
                <a:cs typeface="Source Sans Pro"/>
                <a:sym typeface="Source Sans Pro"/>
              </a:rPr>
              <a:t> in a cluster/provider with a </a:t>
            </a:r>
            <a:r>
              <a:rPr b="1" lang="fr">
                <a:latin typeface="Source Sans Pro"/>
                <a:ea typeface="Source Sans Pro"/>
                <a:cs typeface="Source Sans Pro"/>
                <a:sym typeface="Source Sans Pro"/>
              </a:rPr>
              <a:t>good energy mix</a:t>
            </a:r>
            <a:endParaRPr b="1">
              <a:latin typeface="Source Sans Pro"/>
              <a:ea typeface="Source Sans Pro"/>
              <a:cs typeface="Source Sans Pro"/>
              <a:sym typeface="Source Sans Pro"/>
            </a:endParaRPr>
          </a:p>
        </p:txBody>
      </p:sp>
      <p:sp>
        <p:nvSpPr>
          <p:cNvPr id="320" name="Google Shape;320;p28"/>
          <p:cNvSpPr/>
          <p:nvPr/>
        </p:nvSpPr>
        <p:spPr>
          <a:xfrm>
            <a:off x="4521575" y="3763550"/>
            <a:ext cx="4059325" cy="5715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latin typeface="Source Sans Pro"/>
                <a:ea typeface="Source Sans Pro"/>
                <a:cs typeface="Source Sans Pro"/>
                <a:sym typeface="Source Sans Pro"/>
              </a:rPr>
              <a:t>Share the model so people can </a:t>
            </a:r>
            <a:r>
              <a:rPr b="1" lang="fr">
                <a:latin typeface="Source Sans Pro"/>
                <a:ea typeface="Source Sans Pro"/>
                <a:cs typeface="Source Sans Pro"/>
                <a:sym typeface="Source Sans Pro"/>
              </a:rPr>
              <a:t>re-use</a:t>
            </a:r>
            <a:r>
              <a:rPr lang="fr">
                <a:latin typeface="Source Sans Pro"/>
                <a:ea typeface="Source Sans Pro"/>
                <a:cs typeface="Source Sans Pro"/>
                <a:sym typeface="Source Sans Pro"/>
              </a:rPr>
              <a:t>/leverage the compute spent – </a:t>
            </a:r>
            <a:r>
              <a:rPr i="1" lang="fr">
                <a:latin typeface="Source Sans Pro"/>
                <a:ea typeface="Source Sans Pro"/>
                <a:cs typeface="Source Sans Pro"/>
                <a:sym typeface="Source Sans Pro"/>
              </a:rPr>
              <a:t>It’s like recycling AI models</a:t>
            </a:r>
            <a:endParaRPr i="1">
              <a:latin typeface="Source Sans Pro"/>
              <a:ea typeface="Source Sans Pro"/>
              <a:cs typeface="Source Sans Pro"/>
              <a:sym typeface="Source Sans Pro"/>
            </a:endParaRPr>
          </a:p>
        </p:txBody>
      </p:sp>
      <p:cxnSp>
        <p:nvCxnSpPr>
          <p:cNvPr id="321" name="Google Shape;321;p28"/>
          <p:cNvCxnSpPr>
            <a:stCxn id="315" idx="2"/>
          </p:cNvCxnSpPr>
          <p:nvPr/>
        </p:nvCxnSpPr>
        <p:spPr>
          <a:xfrm>
            <a:off x="5618975" y="2846350"/>
            <a:ext cx="0" cy="268800"/>
          </a:xfrm>
          <a:prstGeom prst="straightConnector1">
            <a:avLst/>
          </a:prstGeom>
          <a:noFill/>
          <a:ln cap="flat" cmpd="sng" w="9525">
            <a:solidFill>
              <a:schemeClr val="dk2"/>
            </a:solidFill>
            <a:prstDash val="solid"/>
            <a:round/>
            <a:headEnd len="med" w="med" type="none"/>
            <a:tailEnd len="med" w="med" type="triangle"/>
          </a:ln>
        </p:spPr>
      </p:cxnSp>
      <p:cxnSp>
        <p:nvCxnSpPr>
          <p:cNvPr id="322" name="Google Shape;322;p28"/>
          <p:cNvCxnSpPr/>
          <p:nvPr/>
        </p:nvCxnSpPr>
        <p:spPr>
          <a:xfrm>
            <a:off x="5600975" y="3490225"/>
            <a:ext cx="0" cy="26880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28"/>
          <p:cNvSpPr txBox="1"/>
          <p:nvPr/>
        </p:nvSpPr>
        <p:spPr>
          <a:xfrm>
            <a:off x="5781676" y="1387175"/>
            <a:ext cx="3227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latin typeface="Source Sans Pro"/>
                <a:ea typeface="Source Sans Pro"/>
                <a:cs typeface="Source Sans Pro"/>
                <a:sym typeface="Source Sans Pro"/>
              </a:rPr>
              <a:t>Focus on </a:t>
            </a:r>
            <a:r>
              <a:rPr b="1" lang="fr" sz="1300">
                <a:solidFill>
                  <a:schemeClr val="dk1"/>
                </a:solidFill>
                <a:latin typeface="Source Sans Pro"/>
                <a:ea typeface="Source Sans Pro"/>
                <a:cs typeface="Source Sans Pro"/>
                <a:sym typeface="Source Sans Pro"/>
              </a:rPr>
              <a:t>efficient pretraining</a:t>
            </a:r>
            <a:r>
              <a:rPr lang="fr" sz="1300">
                <a:solidFill>
                  <a:schemeClr val="dk1"/>
                </a:solidFill>
                <a:latin typeface="Source Sans Pro"/>
                <a:ea typeface="Source Sans Pro"/>
                <a:cs typeface="Source Sans Pro"/>
                <a:sym typeface="Source Sans Pro"/>
              </a:rPr>
              <a:t> while taking a </a:t>
            </a:r>
            <a:r>
              <a:rPr lang="fr" sz="1300">
                <a:solidFill>
                  <a:schemeClr val="dk1"/>
                </a:solidFill>
                <a:latin typeface="Source Sans Pro"/>
                <a:ea typeface="Source Sans Pro"/>
                <a:cs typeface="Source Sans Pro"/>
                <a:sym typeface="Source Sans Pro"/>
              </a:rPr>
              <a:t>holistic view</a:t>
            </a:r>
            <a:r>
              <a:rPr b="1" lang="fr" sz="1300">
                <a:solidFill>
                  <a:schemeClr val="dk1"/>
                </a:solidFill>
                <a:latin typeface="Source Sans Pro"/>
                <a:ea typeface="Source Sans Pro"/>
                <a:cs typeface="Source Sans Pro"/>
                <a:sym typeface="Source Sans Pro"/>
              </a:rPr>
              <a:t> </a:t>
            </a:r>
            <a:r>
              <a:rPr lang="fr" sz="1300">
                <a:solidFill>
                  <a:schemeClr val="dk1"/>
                </a:solidFill>
                <a:latin typeface="Source Sans Pro"/>
                <a:ea typeface="Source Sans Pro"/>
                <a:cs typeface="Source Sans Pro"/>
                <a:sym typeface="Source Sans Pro"/>
              </a:rPr>
              <a:t>of </a:t>
            </a:r>
            <a:r>
              <a:rPr b="1" lang="fr" sz="1300">
                <a:solidFill>
                  <a:schemeClr val="dk1"/>
                </a:solidFill>
                <a:latin typeface="Source Sans Pro"/>
                <a:ea typeface="Source Sans Pro"/>
                <a:cs typeface="Source Sans Pro"/>
                <a:sym typeface="Source Sans Pro"/>
              </a:rPr>
              <a:t>model life-cycle</a:t>
            </a:r>
            <a:endParaRPr b="1" sz="1300">
              <a:solidFill>
                <a:schemeClr val="dk1"/>
              </a:solidFill>
              <a:latin typeface="Source Sans Pro"/>
              <a:ea typeface="Source Sans Pro"/>
              <a:cs typeface="Source Sans Pro"/>
              <a:sym typeface="Source Sans Pro"/>
            </a:endParaRPr>
          </a:p>
        </p:txBody>
      </p:sp>
      <p:sp>
        <p:nvSpPr>
          <p:cNvPr id="324" name="Google Shape;324;p28"/>
          <p:cNvSpPr txBox="1"/>
          <p:nvPr/>
        </p:nvSpPr>
        <p:spPr>
          <a:xfrm>
            <a:off x="197624" y="1436541"/>
            <a:ext cx="234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solidFill>
                  <a:schemeClr val="dk1"/>
                </a:solidFill>
                <a:latin typeface="Source Sans Pro"/>
                <a:ea typeface="Source Sans Pro"/>
                <a:cs typeface="Source Sans Pro"/>
                <a:sym typeface="Source Sans Pro"/>
              </a:rPr>
              <a:t>Focus on </a:t>
            </a:r>
            <a:r>
              <a:rPr b="1" lang="fr" sz="1300">
                <a:solidFill>
                  <a:schemeClr val="dk1"/>
                </a:solidFill>
                <a:latin typeface="Source Sans Pro"/>
                <a:ea typeface="Source Sans Pro"/>
                <a:cs typeface="Source Sans Pro"/>
                <a:sym typeface="Source Sans Pro"/>
              </a:rPr>
              <a:t>efficient fine-tuning and inference</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rPr lang="fr"/>
              <a:t>Training:</a:t>
            </a:r>
            <a:endParaRPr/>
          </a:p>
          <a:p>
            <a:pPr indent="0" lvl="0" marL="0" rtl="0" algn="ctr">
              <a:spcBef>
                <a:spcPts val="0"/>
              </a:spcBef>
              <a:spcAft>
                <a:spcPts val="0"/>
              </a:spcAft>
              <a:buNone/>
            </a:pPr>
            <a:r>
              <a:rPr lang="fr"/>
              <a:t>1. Data preparation</a:t>
            </a:r>
            <a:endParaRPr/>
          </a:p>
        </p:txBody>
      </p:sp>
      <p:pic>
        <p:nvPicPr>
          <p:cNvPr id="330" name="Google Shape;330;p29"/>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0"/>
          <p:cNvSpPr txBox="1"/>
          <p:nvPr>
            <p:ph idx="1" type="body"/>
          </p:nvPr>
        </p:nvSpPr>
        <p:spPr>
          <a:xfrm>
            <a:off x="127488" y="1734125"/>
            <a:ext cx="5817000" cy="454500"/>
          </a:xfrm>
          <a:prstGeom prst="rect">
            <a:avLst/>
          </a:prstGeom>
        </p:spPr>
        <p:txBody>
          <a:bodyPr anchorCtr="0" anchor="t" bIns="19050" lIns="19050" spcFirstLastPara="1" rIns="19050" wrap="square" tIns="19050">
            <a:normAutofit fontScale="92500"/>
          </a:bodyPr>
          <a:lstStyle/>
          <a:p>
            <a:pPr indent="0" lvl="0" marL="0" rtl="0" algn="l">
              <a:spcBef>
                <a:spcPts val="0"/>
              </a:spcBef>
              <a:spcAft>
                <a:spcPts val="0"/>
              </a:spcAft>
              <a:buNone/>
            </a:pPr>
            <a:r>
              <a:rPr lang="fr"/>
              <a:t>Often a lot of focus on models architecture but…</a:t>
            </a:r>
            <a:endParaRPr/>
          </a:p>
        </p:txBody>
      </p:sp>
      <p:sp>
        <p:nvSpPr>
          <p:cNvPr id="336" name="Google Shape;336;p30"/>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I – </a:t>
            </a:r>
            <a:r>
              <a:rPr lang="fr"/>
              <a:t>Training</a:t>
            </a:r>
            <a:endParaRPr/>
          </a:p>
        </p:txBody>
      </p:sp>
      <p:sp>
        <p:nvSpPr>
          <p:cNvPr id="337" name="Google Shape;337;p30"/>
          <p:cNvSpPr txBox="1"/>
          <p:nvPr/>
        </p:nvSpPr>
        <p:spPr>
          <a:xfrm>
            <a:off x="5995326" y="3674125"/>
            <a:ext cx="260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u="sng">
                <a:solidFill>
                  <a:schemeClr val="hlink"/>
                </a:solidFill>
                <a:latin typeface="Source Sans Pro"/>
                <a:ea typeface="Source Sans Pro"/>
                <a:cs typeface="Source Sans Pro"/>
                <a:sym typeface="Source Sans Pro"/>
                <a:hlinkClick r:id="rId3"/>
              </a:rPr>
              <a:t>https://nonint.com/2023/06/10/the-it-in-ai-models-is-the-dataset/</a:t>
            </a:r>
            <a:endParaRPr sz="200"/>
          </a:p>
        </p:txBody>
      </p:sp>
      <p:pic>
        <p:nvPicPr>
          <p:cNvPr id="338" name="Google Shape;338;p30"/>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pic>
        <p:nvPicPr>
          <p:cNvPr id="339" name="Google Shape;339;p30"/>
          <p:cNvPicPr preferRelativeResize="0"/>
          <p:nvPr/>
        </p:nvPicPr>
        <p:blipFill>
          <a:blip r:embed="rId5">
            <a:alphaModFix/>
          </a:blip>
          <a:stretch>
            <a:fillRect/>
          </a:stretch>
        </p:blipFill>
        <p:spPr>
          <a:xfrm>
            <a:off x="2964100" y="349452"/>
            <a:ext cx="4328801" cy="1185975"/>
          </a:xfrm>
          <a:prstGeom prst="rect">
            <a:avLst/>
          </a:prstGeom>
          <a:noFill/>
          <a:ln>
            <a:noFill/>
          </a:ln>
        </p:spPr>
      </p:pic>
      <p:pic>
        <p:nvPicPr>
          <p:cNvPr id="340" name="Google Shape;340;p30"/>
          <p:cNvPicPr preferRelativeResize="0"/>
          <p:nvPr/>
        </p:nvPicPr>
        <p:blipFill>
          <a:blip r:embed="rId6">
            <a:alphaModFix/>
          </a:blip>
          <a:stretch>
            <a:fillRect/>
          </a:stretch>
        </p:blipFill>
        <p:spPr>
          <a:xfrm>
            <a:off x="76650" y="2387319"/>
            <a:ext cx="5918674" cy="2696356"/>
          </a:xfrm>
          <a:prstGeom prst="rect">
            <a:avLst/>
          </a:prstGeom>
          <a:noFill/>
          <a:ln>
            <a:noFill/>
          </a:ln>
        </p:spPr>
      </p:pic>
      <p:pic>
        <p:nvPicPr>
          <p:cNvPr descr="On his first visit to Davos, Rutger Bregman dismisses 'stupid philanthropy schemes', saying the real issue that needs tackling is tax avoidance. 'We can invite Bono once more but come on we've got to be talking about taxes ... all the rest is bullshit in my opinion,' he says. The Dutch historian feels like he’s ‘at a firefighters conference and no one’s allowed to speak about water’&#10;Subscribe to Guardian News on YouTube ► http://bit.ly/guardianwiressub&#10;&#10;Owen Jones meets Rutger Bregman ► https://www.youtube.com/watch?v=LsutNKH7KiE&#10;&#10;Today in Focus podcast ► https://www.theguardian.com/news/series/todayinfocus&#10;&#10;Support the Guardian ► https://theguardian.com/supportus&#10;&#10;The Guardian YouTube network:&#10;&#10;The Guardian ► http://www.youtube.com/theguardian&#10;Guardian Football ► http://is.gd/guardianfootball&#10;Guardian Sport ► http://bit.ly/GDNsport&#10;Guardian Culture ► http://is.gd/guardianculture" id="341" name="Google Shape;341;p30" title="Rutger Bregman tells Davos to talk about tax: 'This is not rocket science'">
            <a:hlinkClick r:id="rId7"/>
          </p:cNvPr>
          <p:cNvPicPr preferRelativeResize="0"/>
          <p:nvPr/>
        </p:nvPicPr>
        <p:blipFill>
          <a:blip r:embed="rId8">
            <a:alphaModFix/>
          </a:blip>
          <a:stretch>
            <a:fillRect/>
          </a:stretch>
        </p:blipFill>
        <p:spPr>
          <a:xfrm>
            <a:off x="6147724" y="1687827"/>
            <a:ext cx="2843876" cy="15996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1"/>
          <p:cNvSpPr txBox="1"/>
          <p:nvPr>
            <p:ph idx="1" type="body"/>
          </p:nvPr>
        </p:nvSpPr>
        <p:spPr>
          <a:xfrm>
            <a:off x="438850" y="3790825"/>
            <a:ext cx="8196900" cy="984600"/>
          </a:xfrm>
          <a:prstGeom prst="rect">
            <a:avLst/>
          </a:prstGeom>
        </p:spPr>
        <p:txBody>
          <a:bodyPr anchorCtr="0" anchor="t" bIns="19050" lIns="19050" spcFirstLastPara="1" rIns="19050" wrap="square" tIns="19050">
            <a:normAutofit/>
          </a:bodyPr>
          <a:lstStyle/>
          <a:p>
            <a:pPr indent="0" lvl="0" marL="0" rtl="0" algn="l">
              <a:lnSpc>
                <a:spcPct val="115000"/>
              </a:lnSpc>
              <a:spcBef>
                <a:spcPts val="0"/>
              </a:spcBef>
              <a:spcAft>
                <a:spcPts val="0"/>
              </a:spcAft>
              <a:buNone/>
            </a:pPr>
            <a:r>
              <a:rPr lang="fr"/>
              <a:t>Yi: Open Foundation Models by 01.AI</a:t>
            </a:r>
            <a:br>
              <a:rPr lang="fr"/>
            </a:br>
            <a:r>
              <a:rPr lang="fr" u="sng">
                <a:solidFill>
                  <a:schemeClr val="hlink"/>
                </a:solidFill>
                <a:hlinkClick r:id="rId3"/>
              </a:rPr>
              <a:t>https://arxiv.org/abs/2403.04652</a:t>
            </a:r>
            <a:endParaRPr/>
          </a:p>
        </p:txBody>
      </p:sp>
      <p:sp>
        <p:nvSpPr>
          <p:cNvPr id="347" name="Google Shape;347;p31"/>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I – Training</a:t>
            </a:r>
            <a:endParaRPr/>
          </a:p>
        </p:txBody>
      </p:sp>
      <p:pic>
        <p:nvPicPr>
          <p:cNvPr id="348" name="Google Shape;348;p31"/>
          <p:cNvPicPr preferRelativeResize="0"/>
          <p:nvPr/>
        </p:nvPicPr>
        <p:blipFill>
          <a:blip r:embed="rId4">
            <a:alphaModFix/>
          </a:blip>
          <a:stretch>
            <a:fillRect/>
          </a:stretch>
        </p:blipFill>
        <p:spPr>
          <a:xfrm>
            <a:off x="152400" y="1080425"/>
            <a:ext cx="8839202" cy="2444063"/>
          </a:xfrm>
          <a:prstGeom prst="rect">
            <a:avLst/>
          </a:prstGeom>
          <a:noFill/>
          <a:ln>
            <a:noFill/>
          </a:ln>
        </p:spPr>
      </p:pic>
      <p:pic>
        <p:nvPicPr>
          <p:cNvPr id="349" name="Google Shape;349;p31"/>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2"/>
          <p:cNvSpPr txBox="1"/>
          <p:nvPr>
            <p:ph idx="1" type="body"/>
          </p:nvPr>
        </p:nvSpPr>
        <p:spPr>
          <a:xfrm>
            <a:off x="438850" y="928025"/>
            <a:ext cx="8196900" cy="3847500"/>
          </a:xfrm>
          <a:prstGeom prst="rect">
            <a:avLst/>
          </a:prstGeom>
        </p:spPr>
        <p:txBody>
          <a:bodyPr anchorCtr="0" anchor="t" bIns="19050" lIns="19050" spcFirstLastPara="1" rIns="19050" wrap="square" tIns="19050">
            <a:normAutofit fontScale="77500" lnSpcReduction="20000"/>
          </a:bodyPr>
          <a:lstStyle/>
          <a:p>
            <a:pPr indent="0" lvl="0" marL="0" rtl="0" algn="l">
              <a:lnSpc>
                <a:spcPct val="115000"/>
              </a:lnSpc>
              <a:spcBef>
                <a:spcPts val="0"/>
              </a:spcBef>
              <a:spcAft>
                <a:spcPts val="0"/>
              </a:spcAft>
              <a:buNone/>
            </a:pPr>
            <a:r>
              <a:rPr b="1" lang="fr"/>
              <a:t>I – D</a:t>
            </a:r>
            <a:r>
              <a:rPr b="1" lang="fr"/>
              <a:t>ata preparation</a:t>
            </a:r>
            <a:r>
              <a:rPr lang="fr"/>
              <a:t>:</a:t>
            </a:r>
            <a:endParaRPr/>
          </a:p>
          <a:p>
            <a:pPr indent="-346710" lvl="0" marL="457200" rtl="0" algn="l">
              <a:lnSpc>
                <a:spcPct val="115000"/>
              </a:lnSpc>
              <a:spcBef>
                <a:spcPts val="0"/>
              </a:spcBef>
              <a:spcAft>
                <a:spcPts val="0"/>
              </a:spcAft>
              <a:buSzPct val="100000"/>
              <a:buChar char="★"/>
            </a:pPr>
            <a:r>
              <a:rPr lang="fr"/>
              <a:t>Latest</a:t>
            </a:r>
            <a:r>
              <a:rPr lang="fr"/>
              <a:t> </a:t>
            </a:r>
            <a:r>
              <a:rPr lang="fr"/>
              <a:t>resources</a:t>
            </a:r>
            <a:endParaRPr/>
          </a:p>
          <a:p>
            <a:pPr indent="-346710" lvl="1" marL="914400" rtl="0" algn="l">
              <a:lnSpc>
                <a:spcPct val="115000"/>
              </a:lnSpc>
              <a:spcBef>
                <a:spcPts val="0"/>
              </a:spcBef>
              <a:spcAft>
                <a:spcPts val="0"/>
              </a:spcAft>
              <a:buSzPct val="100000"/>
              <a:buChar char="○"/>
            </a:pPr>
            <a:r>
              <a:rPr lang="fr"/>
              <a:t>A Survey on Data Selection for Language Models</a:t>
            </a:r>
            <a:br>
              <a:rPr lang="fr"/>
            </a:br>
            <a:r>
              <a:rPr lang="fr" u="sng">
                <a:solidFill>
                  <a:schemeClr val="hlink"/>
                </a:solidFill>
                <a:hlinkClick r:id="rId3"/>
              </a:rPr>
              <a:t>https://arxiv.org/abs/2402.16827</a:t>
            </a:r>
            <a:endParaRPr/>
          </a:p>
          <a:p>
            <a:pPr indent="-346710" lvl="1" marL="914400" rtl="0" algn="l">
              <a:lnSpc>
                <a:spcPct val="115000"/>
              </a:lnSpc>
              <a:spcBef>
                <a:spcPts val="0"/>
              </a:spcBef>
              <a:spcAft>
                <a:spcPts val="0"/>
              </a:spcAft>
              <a:buSzPct val="100000"/>
              <a:buChar char="○"/>
            </a:pPr>
            <a:r>
              <a:rPr lang="fr"/>
              <a:t>Yi: Open Foundation Models by 01.AI</a:t>
            </a:r>
            <a:br>
              <a:rPr lang="fr"/>
            </a:br>
            <a:r>
              <a:rPr lang="fr" u="sng">
                <a:solidFill>
                  <a:schemeClr val="hlink"/>
                </a:solidFill>
                <a:hlinkClick r:id="rId4"/>
              </a:rPr>
              <a:t>https://arxiv.org/abs/2403.04652</a:t>
            </a:r>
            <a:br>
              <a:rPr lang="fr"/>
            </a:br>
            <a:endParaRPr/>
          </a:p>
          <a:p>
            <a:pPr indent="-346710" lvl="0" marL="457200" rtl="0" algn="l">
              <a:lnSpc>
                <a:spcPct val="115000"/>
              </a:lnSpc>
              <a:spcBef>
                <a:spcPts val="0"/>
              </a:spcBef>
              <a:spcAft>
                <a:spcPts val="0"/>
              </a:spcAft>
              <a:buSzPct val="100000"/>
              <a:buChar char="★"/>
            </a:pPr>
            <a:r>
              <a:rPr lang="fr"/>
              <a:t>Recent dataset reports</a:t>
            </a:r>
            <a:endParaRPr/>
          </a:p>
          <a:p>
            <a:pPr indent="-346710" lvl="1" marL="914400" rtl="0" algn="l">
              <a:lnSpc>
                <a:spcPct val="115000"/>
              </a:lnSpc>
              <a:spcBef>
                <a:spcPts val="0"/>
              </a:spcBef>
              <a:spcAft>
                <a:spcPts val="0"/>
              </a:spcAft>
              <a:buSzPct val="100000"/>
              <a:buChar char="○"/>
            </a:pPr>
            <a:r>
              <a:rPr lang="fr"/>
              <a:t>Dolma (AllenAI): an Open Corpus of Three Trillion Tokens for Language Model Pretraining Research</a:t>
            </a:r>
            <a:br>
              <a:rPr lang="fr"/>
            </a:br>
            <a:r>
              <a:rPr lang="fr" u="sng">
                <a:solidFill>
                  <a:schemeClr val="hlink"/>
                </a:solidFill>
                <a:hlinkClick r:id="rId5"/>
              </a:rPr>
              <a:t>https://arxiv.org/abs/2402.00159</a:t>
            </a:r>
            <a:endParaRPr/>
          </a:p>
          <a:p>
            <a:pPr indent="-346710" lvl="1" marL="914400" rtl="0" algn="l">
              <a:lnSpc>
                <a:spcPct val="115000"/>
              </a:lnSpc>
              <a:spcBef>
                <a:spcPts val="0"/>
              </a:spcBef>
              <a:spcAft>
                <a:spcPts val="0"/>
              </a:spcAft>
              <a:buSzPct val="100000"/>
              <a:buChar char="○"/>
            </a:pPr>
            <a:r>
              <a:rPr lang="fr"/>
              <a:t>RefinedWeb (Falcon): Outperforming Curated Corpora with Web Data, and Web Data Only</a:t>
            </a:r>
            <a:br>
              <a:rPr lang="fr"/>
            </a:br>
            <a:r>
              <a:rPr lang="fr" u="sng">
                <a:solidFill>
                  <a:schemeClr val="hlink"/>
                </a:solidFill>
                <a:hlinkClick r:id="rId6"/>
              </a:rPr>
              <a:t>https://arxiv.org/abs/2306.01116</a:t>
            </a:r>
            <a:endParaRPr/>
          </a:p>
        </p:txBody>
      </p:sp>
      <p:sp>
        <p:nvSpPr>
          <p:cNvPr id="355" name="Google Shape;355;p32"/>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Clr>
                <a:schemeClr val="dk1"/>
              </a:buClr>
              <a:buSzPts val="1100"/>
              <a:buFont typeface="Arial"/>
              <a:buNone/>
            </a:pPr>
            <a:r>
              <a:rPr lang="fr"/>
              <a:t>I – Training</a:t>
            </a:r>
            <a:endParaRPr/>
          </a:p>
        </p:txBody>
      </p:sp>
      <p:pic>
        <p:nvPicPr>
          <p:cNvPr id="356" name="Google Shape;356;p32"/>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3"/>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preparation</a:t>
            </a:r>
            <a:endParaRPr/>
          </a:p>
        </p:txBody>
      </p:sp>
      <p:sp>
        <p:nvSpPr>
          <p:cNvPr id="362" name="Google Shape;362;p33"/>
          <p:cNvSpPr txBox="1"/>
          <p:nvPr>
            <p:ph idx="1" type="body"/>
          </p:nvPr>
        </p:nvSpPr>
        <p:spPr>
          <a:xfrm>
            <a:off x="396450" y="1135800"/>
            <a:ext cx="6919800" cy="33864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LM</a:t>
            </a:r>
            <a:r>
              <a:rPr lang="fr"/>
              <a:t> training requires multiple stages:</a:t>
            </a:r>
            <a:endParaRPr/>
          </a:p>
          <a:p>
            <a:pPr indent="-381000" lvl="1" marL="914400" rtl="0" algn="l">
              <a:spcBef>
                <a:spcPts val="0"/>
              </a:spcBef>
              <a:spcAft>
                <a:spcPts val="0"/>
              </a:spcAft>
              <a:buSzPts val="2400"/>
              <a:buChar char="○"/>
            </a:pPr>
            <a:r>
              <a:rPr lang="fr">
                <a:solidFill>
                  <a:schemeClr val="dk1"/>
                </a:solidFill>
              </a:rPr>
              <a:t>pretraining</a:t>
            </a:r>
            <a:endParaRPr>
              <a:solidFill>
                <a:schemeClr val="dk1"/>
              </a:solidFill>
            </a:endParaRPr>
          </a:p>
          <a:p>
            <a:pPr indent="-381000" lvl="1" marL="914400" rtl="0" algn="l">
              <a:spcBef>
                <a:spcPts val="0"/>
              </a:spcBef>
              <a:spcAft>
                <a:spcPts val="0"/>
              </a:spcAft>
              <a:buSzPts val="2400"/>
              <a:buChar char="○"/>
            </a:pPr>
            <a:r>
              <a:rPr lang="fr">
                <a:solidFill>
                  <a:schemeClr val="dk1"/>
                </a:solidFill>
              </a:rPr>
              <a:t>instruction-tuning</a:t>
            </a:r>
            <a:endParaRPr>
              <a:solidFill>
                <a:schemeClr val="dk1"/>
              </a:solidFill>
            </a:endParaRPr>
          </a:p>
          <a:p>
            <a:pPr indent="-381000" lvl="1" marL="914400" rtl="0" algn="l">
              <a:spcBef>
                <a:spcPts val="0"/>
              </a:spcBef>
              <a:spcAft>
                <a:spcPts val="0"/>
              </a:spcAft>
              <a:buSzPts val="2400"/>
              <a:buChar char="○"/>
            </a:pPr>
            <a:r>
              <a:rPr lang="fr">
                <a:solidFill>
                  <a:schemeClr val="dk1"/>
                </a:solidFill>
              </a:rPr>
              <a:t>alignment</a:t>
            </a:r>
            <a:endParaRPr>
              <a:solidFill>
                <a:schemeClr val="dk1"/>
              </a:solidFill>
            </a:endParaRPr>
          </a:p>
          <a:p>
            <a:pPr indent="-381000" lvl="1" marL="914400" rtl="0" algn="l">
              <a:spcBef>
                <a:spcPts val="0"/>
              </a:spcBef>
              <a:spcAft>
                <a:spcPts val="0"/>
              </a:spcAft>
              <a:buSzPts val="2400"/>
              <a:buChar char="○"/>
            </a:pPr>
            <a:r>
              <a:rPr lang="fr">
                <a:solidFill>
                  <a:schemeClr val="dk1"/>
                </a:solidFill>
              </a:rPr>
              <a:t>in-context learning</a:t>
            </a:r>
            <a:endParaRPr>
              <a:solidFill>
                <a:schemeClr val="dk1"/>
              </a:solidFill>
            </a:endParaRPr>
          </a:p>
          <a:p>
            <a:pPr indent="-381000" lvl="1" marL="914400" rtl="0" algn="l">
              <a:spcBef>
                <a:spcPts val="0"/>
              </a:spcBef>
              <a:spcAft>
                <a:spcPts val="0"/>
              </a:spcAft>
              <a:buSzPts val="2400"/>
              <a:buChar char="○"/>
            </a:pPr>
            <a:r>
              <a:rPr lang="fr">
                <a:solidFill>
                  <a:schemeClr val="dk1"/>
                </a:solidFill>
              </a:rPr>
              <a:t>task-specific fine-tuning</a:t>
            </a:r>
            <a:endParaRPr/>
          </a:p>
          <a:p>
            <a:pPr indent="-381000" lvl="0" marL="457200" rtl="0" algn="l">
              <a:spcBef>
                <a:spcPts val="0"/>
              </a:spcBef>
              <a:spcAft>
                <a:spcPts val="0"/>
              </a:spcAft>
              <a:buSzPts val="2400"/>
              <a:buChar char="★"/>
            </a:pPr>
            <a:r>
              <a:rPr lang="fr"/>
              <a:t>each training stage has different goals</a:t>
            </a:r>
            <a:endParaRPr/>
          </a:p>
          <a:p>
            <a:pPr indent="-381000" lvl="0" marL="457200" rtl="0" algn="l">
              <a:spcBef>
                <a:spcPts val="0"/>
              </a:spcBef>
              <a:spcAft>
                <a:spcPts val="0"/>
              </a:spcAft>
              <a:buSzPts val="2400"/>
              <a:buChar char="★"/>
            </a:pPr>
            <a:r>
              <a:rPr lang="fr"/>
              <a:t>data selection methods will use different mechanisms</a:t>
            </a:r>
            <a:endParaRPr/>
          </a:p>
        </p:txBody>
      </p:sp>
      <p:pic>
        <p:nvPicPr>
          <p:cNvPr id="363" name="Google Shape;363;p33"/>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preparation</a:t>
            </a:r>
            <a:endParaRPr/>
          </a:p>
        </p:txBody>
      </p:sp>
      <p:sp>
        <p:nvSpPr>
          <p:cNvPr id="369" name="Google Shape;369;p34"/>
          <p:cNvSpPr txBox="1"/>
          <p:nvPr>
            <p:ph idx="1" type="body"/>
          </p:nvPr>
        </p:nvSpPr>
        <p:spPr>
          <a:xfrm>
            <a:off x="438850" y="1053225"/>
            <a:ext cx="78525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solidFill>
                  <a:schemeClr val="dk1"/>
                </a:solidFill>
              </a:rPr>
              <a:t>P</a:t>
            </a:r>
            <a:r>
              <a:rPr lang="fr">
                <a:solidFill>
                  <a:schemeClr val="dk1"/>
                </a:solidFill>
              </a:rPr>
              <a:t>retraining stage:</a:t>
            </a: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Goal: train a general-purpose model – maximal coverage</a:t>
            </a: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Requires: train on massive quantities of text, at least 1 trillion of tokens nowadays</a:t>
            </a: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Challenges: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maximizing diversity and coverage</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maximising quality, robustness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quality evaluation: how to measure data quality at the billion tokens scale</a:t>
            </a:r>
            <a:endParaRPr>
              <a:solidFill>
                <a:schemeClr val="dk1"/>
              </a:solidFill>
            </a:endParaRPr>
          </a:p>
        </p:txBody>
      </p:sp>
      <p:pic>
        <p:nvPicPr>
          <p:cNvPr id="370" name="Google Shape;370;p34"/>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5"/>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preparation</a:t>
            </a:r>
            <a:endParaRPr/>
          </a:p>
        </p:txBody>
      </p:sp>
      <p:pic>
        <p:nvPicPr>
          <p:cNvPr id="376" name="Google Shape;376;p35"/>
          <p:cNvPicPr preferRelativeResize="0"/>
          <p:nvPr/>
        </p:nvPicPr>
        <p:blipFill>
          <a:blip r:embed="rId3">
            <a:alphaModFix/>
          </a:blip>
          <a:stretch>
            <a:fillRect/>
          </a:stretch>
        </p:blipFill>
        <p:spPr>
          <a:xfrm>
            <a:off x="737425" y="987913"/>
            <a:ext cx="7241277" cy="3320074"/>
          </a:xfrm>
          <a:prstGeom prst="rect">
            <a:avLst/>
          </a:prstGeom>
          <a:noFill/>
          <a:ln>
            <a:noFill/>
          </a:ln>
        </p:spPr>
      </p:pic>
      <p:pic>
        <p:nvPicPr>
          <p:cNvPr id="377" name="Google Shape;377;p35"/>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nvSpPr>
        <p:spPr>
          <a:xfrm>
            <a:off x="4870925" y="3755175"/>
            <a:ext cx="3198600" cy="1122900"/>
          </a:xfrm>
          <a:prstGeom prst="rect">
            <a:avLst/>
          </a:prstGeom>
          <a:noFill/>
          <a:ln>
            <a:noFill/>
          </a:ln>
        </p:spPr>
        <p:txBody>
          <a:bodyPr anchorCtr="0" anchor="b" bIns="19050" lIns="19050" spcFirstLastPara="1" rIns="19050" wrap="square" tIns="19050">
            <a:normAutofit lnSpcReduction="10000"/>
          </a:bodyPr>
          <a:lstStyle/>
          <a:p>
            <a:pPr indent="0" lvl="0" marL="0" rtl="0" algn="l">
              <a:lnSpc>
                <a:spcPct val="115000"/>
              </a:lnSpc>
              <a:spcBef>
                <a:spcPts val="0"/>
              </a:spcBef>
              <a:spcAft>
                <a:spcPts val="0"/>
              </a:spcAft>
              <a:buSzPts val="770"/>
              <a:buNone/>
            </a:pPr>
            <a:r>
              <a:rPr lang="fr" sz="1670">
                <a:solidFill>
                  <a:schemeClr val="dk2"/>
                </a:solidFill>
              </a:rPr>
              <a:t>Website: https://thomwolf.io</a:t>
            </a:r>
            <a:endParaRPr sz="1670">
              <a:solidFill>
                <a:schemeClr val="dk2"/>
              </a:solidFill>
            </a:endParaRPr>
          </a:p>
          <a:p>
            <a:pPr indent="0" lvl="0" marL="0" rtl="0" algn="l">
              <a:lnSpc>
                <a:spcPct val="115000"/>
              </a:lnSpc>
              <a:spcBef>
                <a:spcPts val="0"/>
              </a:spcBef>
              <a:spcAft>
                <a:spcPts val="0"/>
              </a:spcAft>
              <a:buSzPts val="770"/>
              <a:buNone/>
            </a:pPr>
            <a:r>
              <a:rPr lang="fr" sz="1670">
                <a:solidFill>
                  <a:schemeClr val="dk2"/>
                </a:solidFill>
              </a:rPr>
              <a:t>E-Mail: thomas@huggingface.co</a:t>
            </a:r>
            <a:endParaRPr sz="1670">
              <a:solidFill>
                <a:schemeClr val="dk2"/>
              </a:solidFill>
            </a:endParaRPr>
          </a:p>
          <a:p>
            <a:pPr indent="0" lvl="0" marL="0" rtl="0" algn="l">
              <a:lnSpc>
                <a:spcPct val="115000"/>
              </a:lnSpc>
              <a:spcBef>
                <a:spcPts val="0"/>
              </a:spcBef>
              <a:spcAft>
                <a:spcPts val="0"/>
              </a:spcAft>
              <a:buSzPts val="770"/>
              <a:buNone/>
            </a:pPr>
            <a:r>
              <a:rPr lang="fr" sz="1670">
                <a:solidFill>
                  <a:schemeClr val="dk2"/>
                </a:solidFill>
              </a:rPr>
              <a:t>Twitter: @thom_wolf</a:t>
            </a:r>
            <a:endParaRPr sz="1670">
              <a:solidFill>
                <a:schemeClr val="dk2"/>
              </a:solidFill>
            </a:endParaRPr>
          </a:p>
          <a:p>
            <a:pPr indent="0" lvl="0" marL="0" rtl="0" algn="l">
              <a:lnSpc>
                <a:spcPct val="115000"/>
              </a:lnSpc>
              <a:spcBef>
                <a:spcPts val="0"/>
              </a:spcBef>
              <a:spcAft>
                <a:spcPts val="0"/>
              </a:spcAft>
              <a:buSzPts val="770"/>
              <a:buNone/>
            </a:pPr>
            <a:r>
              <a:rPr lang="fr" sz="1670">
                <a:solidFill>
                  <a:schemeClr val="dk2"/>
                </a:solidFill>
              </a:rPr>
              <a:t>LinkedIn: @thom-wolf</a:t>
            </a:r>
            <a:endParaRPr sz="1670">
              <a:solidFill>
                <a:schemeClr val="dk2"/>
              </a:solidFill>
            </a:endParaRPr>
          </a:p>
        </p:txBody>
      </p:sp>
      <p:pic>
        <p:nvPicPr>
          <p:cNvPr id="84" name="Google Shape;84;p18"/>
          <p:cNvPicPr preferRelativeResize="0"/>
          <p:nvPr/>
        </p:nvPicPr>
        <p:blipFill rotWithShape="1">
          <a:blip r:embed="rId3">
            <a:alphaModFix/>
          </a:blip>
          <a:srcRect b="46496" l="40390" r="36921" t="13096"/>
          <a:stretch/>
        </p:blipFill>
        <p:spPr>
          <a:xfrm>
            <a:off x="455050" y="1028050"/>
            <a:ext cx="1463572" cy="1463576"/>
          </a:xfrm>
          <a:prstGeom prst="rect">
            <a:avLst/>
          </a:prstGeom>
          <a:noFill/>
          <a:ln>
            <a:noFill/>
          </a:ln>
        </p:spPr>
      </p:pic>
      <p:sp>
        <p:nvSpPr>
          <p:cNvPr id="85" name="Google Shape;85;p18"/>
          <p:cNvSpPr txBox="1"/>
          <p:nvPr/>
        </p:nvSpPr>
        <p:spPr>
          <a:xfrm>
            <a:off x="2345550" y="791725"/>
            <a:ext cx="6101400" cy="3036000"/>
          </a:xfrm>
          <a:prstGeom prst="rect">
            <a:avLst/>
          </a:prstGeom>
          <a:noFill/>
          <a:ln>
            <a:noFill/>
          </a:ln>
        </p:spPr>
        <p:txBody>
          <a:bodyPr anchorCtr="0" anchor="b" bIns="19050" lIns="19050" spcFirstLastPara="1" rIns="19050" wrap="square" tIns="19050">
            <a:normAutofit fontScale="55000" lnSpcReduction="20000"/>
          </a:bodyPr>
          <a:lstStyle/>
          <a:p>
            <a:pPr indent="0" lvl="0" marL="0" rtl="0" algn="l">
              <a:lnSpc>
                <a:spcPct val="100000"/>
              </a:lnSpc>
              <a:spcBef>
                <a:spcPts val="0"/>
              </a:spcBef>
              <a:spcAft>
                <a:spcPts val="0"/>
              </a:spcAft>
              <a:buNone/>
            </a:pPr>
            <a:r>
              <a:rPr lang="fr" sz="3100">
                <a:solidFill>
                  <a:schemeClr val="dk2"/>
                </a:solidFill>
              </a:rPr>
              <a:t>CSO and Co-founder of Hugging Face</a:t>
            </a:r>
            <a:endParaRPr sz="3100">
              <a:solidFill>
                <a:schemeClr val="dk2"/>
              </a:solidFill>
            </a:endParaRPr>
          </a:p>
          <a:p>
            <a:pPr indent="0" lvl="0" marL="0" rtl="0" algn="l">
              <a:lnSpc>
                <a:spcPct val="100000"/>
              </a:lnSpc>
              <a:spcBef>
                <a:spcPts val="0"/>
              </a:spcBef>
              <a:spcAft>
                <a:spcPts val="0"/>
              </a:spcAft>
              <a:buClr>
                <a:schemeClr val="dk1"/>
              </a:buClr>
              <a:buSzPct val="35483"/>
              <a:buFont typeface="Arial"/>
              <a:buNone/>
            </a:pPr>
            <a:r>
              <a:t/>
            </a:r>
            <a:endParaRPr sz="3100">
              <a:solidFill>
                <a:schemeClr val="dk2"/>
              </a:solidFill>
            </a:endParaRPr>
          </a:p>
          <a:p>
            <a:pPr indent="0" lvl="0" marL="0" rtl="0" algn="l">
              <a:lnSpc>
                <a:spcPct val="100000"/>
              </a:lnSpc>
              <a:spcBef>
                <a:spcPts val="0"/>
              </a:spcBef>
              <a:spcAft>
                <a:spcPts val="0"/>
              </a:spcAft>
              <a:buNone/>
            </a:pPr>
            <a:r>
              <a:rPr lang="fr" sz="3100">
                <a:solidFill>
                  <a:schemeClr val="dk2"/>
                </a:solidFill>
              </a:rPr>
              <a:t>Created Hugging Face Transformers and Datasets libraries.</a:t>
            </a:r>
            <a:endParaRPr sz="3100">
              <a:solidFill>
                <a:schemeClr val="dk2"/>
              </a:solidFill>
            </a:endParaRPr>
          </a:p>
          <a:p>
            <a:pPr indent="0" lvl="0" marL="0" rtl="0" algn="l">
              <a:lnSpc>
                <a:spcPct val="100000"/>
              </a:lnSpc>
              <a:spcBef>
                <a:spcPts val="0"/>
              </a:spcBef>
              <a:spcAft>
                <a:spcPts val="0"/>
              </a:spcAft>
              <a:buNone/>
            </a:pPr>
            <a:r>
              <a:t/>
            </a:r>
            <a:endParaRPr sz="3100">
              <a:solidFill>
                <a:schemeClr val="dk2"/>
              </a:solidFill>
            </a:endParaRPr>
          </a:p>
          <a:p>
            <a:pPr indent="0" lvl="0" marL="0" rtl="0" algn="l">
              <a:lnSpc>
                <a:spcPct val="100000"/>
              </a:lnSpc>
              <a:spcBef>
                <a:spcPts val="0"/>
              </a:spcBef>
              <a:spcAft>
                <a:spcPts val="0"/>
              </a:spcAft>
              <a:buNone/>
            </a:pPr>
            <a:r>
              <a:rPr lang="fr" sz="3100">
                <a:solidFill>
                  <a:schemeClr val="dk2"/>
                </a:solidFill>
              </a:rPr>
              <a:t>Exploring Open-science in research in AI/ML, trying to lower the gap between academia and industrial labs through projects like the BLOOM/BigScience Workshop</a:t>
            </a:r>
            <a:br>
              <a:rPr lang="fr" sz="3100">
                <a:solidFill>
                  <a:schemeClr val="dk2"/>
                </a:solidFill>
              </a:rPr>
            </a:br>
            <a:br>
              <a:rPr lang="fr" sz="3100">
                <a:solidFill>
                  <a:schemeClr val="dk2"/>
                </a:solidFill>
              </a:rPr>
            </a:br>
            <a:r>
              <a:rPr lang="fr" sz="3100">
                <a:solidFill>
                  <a:schemeClr val="dk2"/>
                </a:solidFill>
              </a:rPr>
              <a:t>Co-wrote "Natural Language Processing with Transformers" (O'Reilly)</a:t>
            </a:r>
            <a:endParaRPr sz="3100">
              <a:solidFill>
                <a:schemeClr val="dk2"/>
              </a:solidFill>
            </a:endParaRPr>
          </a:p>
          <a:p>
            <a:pPr indent="0" lvl="0" marL="0" rtl="0" algn="l">
              <a:lnSpc>
                <a:spcPct val="100000"/>
              </a:lnSpc>
              <a:spcBef>
                <a:spcPts val="0"/>
              </a:spcBef>
              <a:spcAft>
                <a:spcPts val="0"/>
              </a:spcAft>
              <a:buNone/>
            </a:pPr>
            <a:r>
              <a:t/>
            </a:r>
            <a:endParaRPr sz="3100">
              <a:solidFill>
                <a:schemeClr val="dk2"/>
              </a:solidFill>
            </a:endParaRPr>
          </a:p>
          <a:p>
            <a:pPr indent="0" lvl="0" marL="0" rtl="0" algn="l">
              <a:lnSpc>
                <a:spcPct val="100000"/>
              </a:lnSpc>
              <a:spcBef>
                <a:spcPts val="0"/>
              </a:spcBef>
              <a:spcAft>
                <a:spcPts val="0"/>
              </a:spcAft>
              <a:buNone/>
            </a:pPr>
            <a:r>
              <a:rPr lang="fr" sz="3100">
                <a:solidFill>
                  <a:schemeClr val="dk2"/>
                </a:solidFill>
              </a:rPr>
              <a:t>Push for lowering the access barrier in AI for researchers and practitioners</a:t>
            </a:r>
            <a:endParaRPr sz="3100">
              <a:solidFill>
                <a:schemeClr val="dk2"/>
              </a:solidFill>
            </a:endParaRPr>
          </a:p>
        </p:txBody>
      </p:sp>
      <p:sp>
        <p:nvSpPr>
          <p:cNvPr id="86" name="Google Shape;86;p18"/>
          <p:cNvSpPr txBox="1"/>
          <p:nvPr>
            <p:ph idx="4294967295" type="title"/>
          </p:nvPr>
        </p:nvSpPr>
        <p:spPr>
          <a:xfrm>
            <a:off x="352700" y="298625"/>
            <a:ext cx="8283000" cy="629400"/>
          </a:xfrm>
          <a:prstGeom prst="rect">
            <a:avLst/>
          </a:prstGeom>
        </p:spPr>
        <p:txBody>
          <a:bodyPr anchorCtr="0" anchor="b" bIns="19050" lIns="19050" spcFirstLastPara="1" rIns="19050" wrap="square" tIns="19050">
            <a:normAutofit fontScale="90000"/>
          </a:bodyPr>
          <a:lstStyle/>
          <a:p>
            <a:pPr indent="0" lvl="0" marL="0" rtl="0" algn="ctr">
              <a:spcBef>
                <a:spcPts val="0"/>
              </a:spcBef>
              <a:spcAft>
                <a:spcPts val="0"/>
              </a:spcAft>
              <a:buNone/>
            </a:pPr>
            <a:r>
              <a:rPr lang="fr"/>
              <a:t>Hi!</a:t>
            </a:r>
            <a:endParaRPr/>
          </a:p>
        </p:txBody>
      </p:sp>
      <p:pic>
        <p:nvPicPr>
          <p:cNvPr id="87" name="Google Shape;87;p18"/>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6"/>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t/>
            </a:r>
            <a:endParaRPr/>
          </a:p>
        </p:txBody>
      </p:sp>
      <p:sp>
        <p:nvSpPr>
          <p:cNvPr id="383" name="Google Shape;383;p36"/>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preparation</a:t>
            </a:r>
            <a:endParaRPr/>
          </a:p>
        </p:txBody>
      </p:sp>
      <p:pic>
        <p:nvPicPr>
          <p:cNvPr id="384" name="Google Shape;384;p36"/>
          <p:cNvPicPr preferRelativeResize="0"/>
          <p:nvPr/>
        </p:nvPicPr>
        <p:blipFill>
          <a:blip r:embed="rId3">
            <a:alphaModFix/>
          </a:blip>
          <a:stretch>
            <a:fillRect/>
          </a:stretch>
        </p:blipFill>
        <p:spPr>
          <a:xfrm>
            <a:off x="352700" y="893626"/>
            <a:ext cx="7522975" cy="4022274"/>
          </a:xfrm>
          <a:prstGeom prst="rect">
            <a:avLst/>
          </a:prstGeom>
          <a:noFill/>
          <a:ln>
            <a:noFill/>
          </a:ln>
        </p:spPr>
      </p:pic>
      <p:pic>
        <p:nvPicPr>
          <p:cNvPr id="385" name="Google Shape;385;p36"/>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7"/>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t/>
            </a:r>
            <a:endParaRPr/>
          </a:p>
        </p:txBody>
      </p:sp>
      <p:sp>
        <p:nvSpPr>
          <p:cNvPr id="391" name="Google Shape;391;p37"/>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preparation</a:t>
            </a:r>
            <a:endParaRPr/>
          </a:p>
        </p:txBody>
      </p:sp>
      <p:pic>
        <p:nvPicPr>
          <p:cNvPr id="392" name="Google Shape;392;p37"/>
          <p:cNvPicPr preferRelativeResize="0"/>
          <p:nvPr/>
        </p:nvPicPr>
        <p:blipFill>
          <a:blip r:embed="rId3">
            <a:alphaModFix/>
          </a:blip>
          <a:stretch>
            <a:fillRect/>
          </a:stretch>
        </p:blipFill>
        <p:spPr>
          <a:xfrm>
            <a:off x="1258475" y="1245177"/>
            <a:ext cx="6979849" cy="2426374"/>
          </a:xfrm>
          <a:prstGeom prst="rect">
            <a:avLst/>
          </a:prstGeom>
          <a:noFill/>
          <a:ln>
            <a:noFill/>
          </a:ln>
        </p:spPr>
      </p:pic>
      <p:pic>
        <p:nvPicPr>
          <p:cNvPr id="393" name="Google Shape;393;p37"/>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idx="1" type="body"/>
          </p:nvPr>
        </p:nvSpPr>
        <p:spPr>
          <a:xfrm>
            <a:off x="396450" y="983400"/>
            <a:ext cx="6919800" cy="3386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sources</a:t>
            </a:r>
            <a:endParaRPr/>
          </a:p>
          <a:p>
            <a:pPr indent="-381000" lvl="0" marL="457200" rtl="0" algn="l">
              <a:spcBef>
                <a:spcPts val="0"/>
              </a:spcBef>
              <a:spcAft>
                <a:spcPts val="0"/>
              </a:spcAft>
              <a:buSzPts val="2400"/>
              <a:buChar char="★"/>
            </a:pPr>
            <a:r>
              <a:rPr lang="fr"/>
              <a:t>Very large (&gt; 100B tokens):</a:t>
            </a:r>
            <a:endParaRPr/>
          </a:p>
          <a:p>
            <a:pPr indent="-381000" lvl="1" marL="914400" rtl="0" algn="l">
              <a:spcBef>
                <a:spcPts val="0"/>
              </a:spcBef>
              <a:spcAft>
                <a:spcPts val="0"/>
              </a:spcAft>
              <a:buSzPts val="2400"/>
              <a:buChar char="○"/>
            </a:pPr>
            <a:r>
              <a:rPr b="1" lang="fr"/>
              <a:t>Common crawl</a:t>
            </a:r>
            <a:r>
              <a:rPr lang="fr"/>
              <a:t>: everyone starts from here</a:t>
            </a:r>
            <a:endParaRPr/>
          </a:p>
          <a:p>
            <a:pPr indent="-381000" lvl="1" marL="914400" rtl="0" algn="l">
              <a:spcBef>
                <a:spcPts val="0"/>
              </a:spcBef>
              <a:spcAft>
                <a:spcPts val="0"/>
              </a:spcAft>
              <a:buClr>
                <a:schemeClr val="dk1"/>
              </a:buClr>
              <a:buSzPts val="2400"/>
              <a:buChar char="○"/>
            </a:pPr>
            <a:r>
              <a:rPr b="1" lang="fr">
                <a:solidFill>
                  <a:schemeClr val="dk1"/>
                </a:solidFill>
              </a:rPr>
              <a:t>Code</a:t>
            </a:r>
            <a:r>
              <a:rPr lang="fr">
                <a:solidFill>
                  <a:schemeClr val="dk1"/>
                </a:solidFill>
              </a:rPr>
              <a:t>: Github and Software Heritage</a:t>
            </a: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Curated:</a:t>
            </a:r>
            <a:endParaRPr>
              <a:solidFill>
                <a:schemeClr val="dk1"/>
              </a:solidFill>
            </a:endParaRPr>
          </a:p>
          <a:p>
            <a:pPr indent="-381000" lvl="1" marL="914400" rtl="0" algn="l">
              <a:spcBef>
                <a:spcPts val="0"/>
              </a:spcBef>
              <a:spcAft>
                <a:spcPts val="0"/>
              </a:spcAft>
              <a:buSzPts val="2400"/>
              <a:buChar char="○"/>
            </a:pPr>
            <a:r>
              <a:rPr lang="fr"/>
              <a:t>Wikipedia</a:t>
            </a:r>
            <a:endParaRPr/>
          </a:p>
          <a:p>
            <a:pPr indent="-381000" lvl="1" marL="914400" rtl="0" algn="l">
              <a:spcBef>
                <a:spcPts val="0"/>
              </a:spcBef>
              <a:spcAft>
                <a:spcPts val="0"/>
              </a:spcAft>
              <a:buSzPts val="2400"/>
              <a:buChar char="○"/>
            </a:pPr>
            <a:r>
              <a:rPr lang="fr"/>
              <a:t>Books: public-domain vs. copyrighted</a:t>
            </a:r>
            <a:endParaRPr/>
          </a:p>
          <a:p>
            <a:pPr indent="-381000" lvl="0" marL="457200" rtl="0" algn="l">
              <a:spcBef>
                <a:spcPts val="0"/>
              </a:spcBef>
              <a:spcAft>
                <a:spcPts val="0"/>
              </a:spcAft>
              <a:buSzPts val="2400"/>
              <a:buChar char="★"/>
            </a:pPr>
            <a:r>
              <a:rPr lang="fr"/>
              <a:t>More recent trends</a:t>
            </a:r>
            <a:endParaRPr/>
          </a:p>
          <a:p>
            <a:pPr indent="-381000" lvl="1" marL="914400" rtl="0" algn="l">
              <a:spcBef>
                <a:spcPts val="0"/>
              </a:spcBef>
              <a:spcAft>
                <a:spcPts val="0"/>
              </a:spcAft>
              <a:buClr>
                <a:schemeClr val="dk1"/>
              </a:buClr>
              <a:buSzPts val="2400"/>
              <a:buChar char="○"/>
            </a:pPr>
            <a:r>
              <a:rPr b="1" lang="fr">
                <a:solidFill>
                  <a:schemeClr val="dk1"/>
                </a:solidFill>
              </a:rPr>
              <a:t>Synthetic data</a:t>
            </a:r>
            <a:endParaRPr b="1"/>
          </a:p>
        </p:txBody>
      </p:sp>
      <p:sp>
        <p:nvSpPr>
          <p:cNvPr id="399" name="Google Shape;399;p38"/>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sources</a:t>
            </a:r>
            <a:endParaRPr/>
          </a:p>
        </p:txBody>
      </p:sp>
      <p:pic>
        <p:nvPicPr>
          <p:cNvPr id="400" name="Google Shape;400;p38"/>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9"/>
          <p:cNvSpPr txBox="1"/>
          <p:nvPr>
            <p:ph idx="1" type="body"/>
          </p:nvPr>
        </p:nvSpPr>
        <p:spPr>
          <a:xfrm>
            <a:off x="396450" y="983400"/>
            <a:ext cx="5486700" cy="2185200"/>
          </a:xfrm>
          <a:prstGeom prst="rect">
            <a:avLst/>
          </a:prstGeom>
        </p:spPr>
        <p:txBody>
          <a:bodyPr anchorCtr="0" anchor="t" bIns="19050" lIns="19050" spcFirstLastPara="1" rIns="19050" wrap="square" tIns="19050">
            <a:normAutofit fontScale="77500" lnSpcReduction="20000"/>
          </a:bodyPr>
          <a:lstStyle/>
          <a:p>
            <a:pPr indent="-346710" lvl="0" marL="457200" rtl="0" algn="l">
              <a:spcBef>
                <a:spcPts val="0"/>
              </a:spcBef>
              <a:spcAft>
                <a:spcPts val="0"/>
              </a:spcAft>
              <a:buSzPct val="100000"/>
              <a:buChar char="★"/>
            </a:pPr>
            <a:r>
              <a:rPr lang="fr"/>
              <a:t>A</a:t>
            </a:r>
            <a:r>
              <a:rPr lang="fr"/>
              <a:t> synthetic dataset of 30M</a:t>
            </a:r>
            <a:br>
              <a:rPr lang="fr"/>
            </a:br>
            <a:r>
              <a:rPr lang="fr"/>
              <a:t>samples</a:t>
            </a:r>
            <a:endParaRPr/>
          </a:p>
          <a:p>
            <a:pPr indent="-346710" lvl="0" marL="457200" rtl="0" algn="l">
              <a:spcBef>
                <a:spcPts val="0"/>
              </a:spcBef>
              <a:spcAft>
                <a:spcPts val="0"/>
              </a:spcAft>
              <a:buSzPct val="100000"/>
              <a:buChar char="★"/>
            </a:pPr>
            <a:r>
              <a:rPr lang="fr"/>
              <a:t>generated by Mixtral-8x7B-Instruct-v0.1</a:t>
            </a:r>
            <a:endParaRPr/>
          </a:p>
          <a:p>
            <a:pPr indent="-346710" lvl="0" marL="457200" rtl="0" algn="l">
              <a:spcBef>
                <a:spcPts val="0"/>
              </a:spcBef>
              <a:spcAft>
                <a:spcPts val="0"/>
              </a:spcAft>
              <a:buSzPct val="100000"/>
              <a:buChar char="★"/>
            </a:pPr>
            <a:r>
              <a:rPr lang="fr"/>
              <a:t>8 splits:</a:t>
            </a:r>
            <a:endParaRPr/>
          </a:p>
          <a:p>
            <a:pPr indent="-346710" lvl="1" marL="914400" rtl="0" algn="l">
              <a:spcBef>
                <a:spcPts val="0"/>
              </a:spcBef>
              <a:spcAft>
                <a:spcPts val="0"/>
              </a:spcAft>
              <a:buSzPct val="100000"/>
              <a:buChar char="○"/>
            </a:pPr>
            <a:r>
              <a:rPr lang="fr"/>
              <a:t>various sources for seed samples:</a:t>
            </a:r>
            <a:br>
              <a:rPr lang="fr"/>
            </a:br>
            <a:r>
              <a:rPr lang="fr">
                <a:solidFill>
                  <a:schemeClr val="dk1"/>
                </a:solidFill>
              </a:rPr>
              <a:t>Stanford, OpenStax and</a:t>
            </a:r>
            <a:br>
              <a:rPr lang="fr">
                <a:solidFill>
                  <a:schemeClr val="dk1"/>
                </a:solidFill>
              </a:rPr>
            </a:br>
            <a:r>
              <a:rPr lang="fr">
                <a:solidFill>
                  <a:schemeClr val="dk1"/>
                </a:solidFill>
              </a:rPr>
              <a:t>KhanAcademy, webdata</a:t>
            </a:r>
            <a:r>
              <a:rPr lang="fr"/>
              <a:t>, </a:t>
            </a:r>
            <a:r>
              <a:rPr lang="fr">
                <a:solidFill>
                  <a:schemeClr val="dk1"/>
                </a:solidFill>
              </a:rPr>
              <a:t>instruction-tuning datasets</a:t>
            </a:r>
            <a:endParaRPr/>
          </a:p>
          <a:p>
            <a:pPr indent="-346710" lvl="1" marL="914400" rtl="0" algn="l">
              <a:spcBef>
                <a:spcPts val="0"/>
              </a:spcBef>
              <a:spcAft>
                <a:spcPts val="0"/>
              </a:spcAft>
              <a:buSzPct val="100000"/>
              <a:buChar char="○"/>
            </a:pPr>
            <a:r>
              <a:rPr lang="fr"/>
              <a:t>model is asked to generate content</a:t>
            </a:r>
            <a:endParaRPr/>
          </a:p>
        </p:txBody>
      </p:sp>
      <p:pic>
        <p:nvPicPr>
          <p:cNvPr id="406" name="Google Shape;406;p39"/>
          <p:cNvPicPr preferRelativeResize="0"/>
          <p:nvPr/>
        </p:nvPicPr>
        <p:blipFill>
          <a:blip r:embed="rId3">
            <a:alphaModFix amt="33000"/>
          </a:blip>
          <a:stretch>
            <a:fillRect/>
          </a:stretch>
        </p:blipFill>
        <p:spPr>
          <a:xfrm>
            <a:off x="4108925" y="151275"/>
            <a:ext cx="5305499" cy="5069051"/>
          </a:xfrm>
          <a:prstGeom prst="rect">
            <a:avLst/>
          </a:prstGeom>
          <a:noFill/>
          <a:ln>
            <a:noFill/>
          </a:ln>
        </p:spPr>
      </p:pic>
      <p:sp>
        <p:nvSpPr>
          <p:cNvPr id="407" name="Google Shape;407;p3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Synthetic data: </a:t>
            </a:r>
            <a:r>
              <a:rPr lang="fr">
                <a:solidFill>
                  <a:schemeClr val="dk1"/>
                </a:solidFill>
              </a:rPr>
              <a:t>Cosmopedia v0.1 🛰️</a:t>
            </a:r>
            <a:endParaRPr>
              <a:solidFill>
                <a:schemeClr val="dk1"/>
              </a:solidFill>
            </a:endParaRPr>
          </a:p>
        </p:txBody>
      </p:sp>
      <p:pic>
        <p:nvPicPr>
          <p:cNvPr id="408" name="Google Shape;408;p39"/>
          <p:cNvPicPr preferRelativeResize="0"/>
          <p:nvPr/>
        </p:nvPicPr>
        <p:blipFill>
          <a:blip r:embed="rId4">
            <a:alphaModFix/>
          </a:blip>
          <a:stretch>
            <a:fillRect/>
          </a:stretch>
        </p:blipFill>
        <p:spPr>
          <a:xfrm>
            <a:off x="193025" y="3134975"/>
            <a:ext cx="3670199" cy="1874050"/>
          </a:xfrm>
          <a:prstGeom prst="rect">
            <a:avLst/>
          </a:prstGeom>
          <a:noFill/>
          <a:ln>
            <a:noFill/>
          </a:ln>
        </p:spPr>
      </p:pic>
      <p:pic>
        <p:nvPicPr>
          <p:cNvPr id="409" name="Google Shape;409;p39"/>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40"/>
          <p:cNvPicPr preferRelativeResize="0"/>
          <p:nvPr/>
        </p:nvPicPr>
        <p:blipFill>
          <a:blip r:embed="rId3">
            <a:alphaModFix/>
          </a:blip>
          <a:stretch>
            <a:fillRect/>
          </a:stretch>
        </p:blipFill>
        <p:spPr>
          <a:xfrm>
            <a:off x="-104875" y="546275"/>
            <a:ext cx="4211773" cy="2745501"/>
          </a:xfrm>
          <a:prstGeom prst="rect">
            <a:avLst/>
          </a:prstGeom>
          <a:noFill/>
          <a:ln>
            <a:noFill/>
          </a:ln>
        </p:spPr>
      </p:pic>
      <p:pic>
        <p:nvPicPr>
          <p:cNvPr id="415" name="Google Shape;415;p40"/>
          <p:cNvPicPr preferRelativeResize="0"/>
          <p:nvPr/>
        </p:nvPicPr>
        <p:blipFill>
          <a:blip r:embed="rId4">
            <a:alphaModFix amt="33000"/>
          </a:blip>
          <a:stretch>
            <a:fillRect/>
          </a:stretch>
        </p:blipFill>
        <p:spPr>
          <a:xfrm>
            <a:off x="4108925" y="151275"/>
            <a:ext cx="5305499" cy="5069051"/>
          </a:xfrm>
          <a:prstGeom prst="rect">
            <a:avLst/>
          </a:prstGeom>
          <a:noFill/>
          <a:ln>
            <a:noFill/>
          </a:ln>
        </p:spPr>
      </p:pic>
      <p:sp>
        <p:nvSpPr>
          <p:cNvPr id="416" name="Google Shape;416;p40"/>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Clr>
                <a:schemeClr val="dk1"/>
              </a:buClr>
              <a:buSzPct val="30555"/>
              <a:buFont typeface="Arial"/>
              <a:buNone/>
            </a:pPr>
            <a:r>
              <a:rPr lang="fr"/>
              <a:t>Cosmopedia v0.1 </a:t>
            </a:r>
            <a:r>
              <a:rPr lang="fr">
                <a:solidFill>
                  <a:schemeClr val="dk1"/>
                </a:solidFill>
              </a:rPr>
              <a:t>🛰️</a:t>
            </a:r>
            <a:endParaRPr/>
          </a:p>
          <a:p>
            <a:pPr indent="0" lvl="0" marL="0" rtl="0" algn="l">
              <a:spcBef>
                <a:spcPts val="0"/>
              </a:spcBef>
              <a:spcAft>
                <a:spcPts val="0"/>
              </a:spcAft>
              <a:buClr>
                <a:schemeClr val="dk1"/>
              </a:buClr>
              <a:buSzPct val="30555"/>
              <a:buFont typeface="Arial"/>
              <a:buNone/>
            </a:pPr>
            <a:r>
              <a:t/>
            </a:r>
            <a:endParaRPr/>
          </a:p>
          <a:p>
            <a:pPr indent="0" lvl="0" marL="0" rtl="0" algn="l">
              <a:spcBef>
                <a:spcPts val="0"/>
              </a:spcBef>
              <a:spcAft>
                <a:spcPts val="0"/>
              </a:spcAft>
              <a:buNone/>
            </a:pPr>
            <a:r>
              <a:t/>
            </a:r>
            <a:endParaRPr/>
          </a:p>
        </p:txBody>
      </p:sp>
      <p:pic>
        <p:nvPicPr>
          <p:cNvPr id="417" name="Google Shape;417;p40"/>
          <p:cNvPicPr preferRelativeResize="0"/>
          <p:nvPr/>
        </p:nvPicPr>
        <p:blipFill>
          <a:blip r:embed="rId5">
            <a:alphaModFix/>
          </a:blip>
          <a:stretch>
            <a:fillRect/>
          </a:stretch>
        </p:blipFill>
        <p:spPr>
          <a:xfrm>
            <a:off x="0" y="3101375"/>
            <a:ext cx="4108926" cy="2116398"/>
          </a:xfrm>
          <a:prstGeom prst="rect">
            <a:avLst/>
          </a:prstGeom>
          <a:noFill/>
          <a:ln>
            <a:noFill/>
          </a:ln>
        </p:spPr>
      </p:pic>
      <p:pic>
        <p:nvPicPr>
          <p:cNvPr id="418" name="Google Shape;418;p40"/>
          <p:cNvPicPr preferRelativeResize="0"/>
          <p:nvPr/>
        </p:nvPicPr>
        <p:blipFill>
          <a:blip r:embed="rId6">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idx="1" type="body"/>
          </p:nvPr>
        </p:nvSpPr>
        <p:spPr>
          <a:xfrm>
            <a:off x="227300" y="875500"/>
            <a:ext cx="6246300" cy="2275800"/>
          </a:xfrm>
          <a:prstGeom prst="rect">
            <a:avLst/>
          </a:prstGeom>
          <a:noFill/>
        </p:spPr>
        <p:txBody>
          <a:bodyPr anchorCtr="0" anchor="t" bIns="19050" lIns="19050" spcFirstLastPara="1" rIns="19050" wrap="square" tIns="19050">
            <a:normAutofit/>
          </a:bodyPr>
          <a:lstStyle/>
          <a:p>
            <a:pPr indent="-381000" lvl="0" marL="457200" rtl="0" algn="l">
              <a:lnSpc>
                <a:spcPct val="100000"/>
              </a:lnSpc>
              <a:spcBef>
                <a:spcPts val="0"/>
              </a:spcBef>
              <a:spcAft>
                <a:spcPts val="0"/>
              </a:spcAft>
              <a:buSzPts val="2400"/>
              <a:buChar char="★"/>
            </a:pPr>
            <a:r>
              <a:rPr lang="fr"/>
              <a:t>3B+ files in </a:t>
            </a:r>
            <a:r>
              <a:rPr lang="fr">
                <a:solidFill>
                  <a:schemeClr val="dk1"/>
                </a:solidFill>
              </a:rPr>
              <a:t>658</a:t>
            </a:r>
            <a:r>
              <a:rPr lang="fr"/>
              <a:t> programming languages</a:t>
            </a:r>
            <a:endParaRPr/>
          </a:p>
          <a:p>
            <a:pPr indent="-381000" lvl="0" marL="457200" rtl="0" algn="l">
              <a:lnSpc>
                <a:spcPct val="100000"/>
              </a:lnSpc>
              <a:spcBef>
                <a:spcPts val="0"/>
              </a:spcBef>
              <a:spcAft>
                <a:spcPts val="0"/>
              </a:spcAft>
              <a:buSzPts val="2400"/>
              <a:buChar char="★"/>
            </a:pPr>
            <a:r>
              <a:rPr lang="fr"/>
              <a:t>created as part of the BigCode Project</a:t>
            </a:r>
            <a:br>
              <a:rPr lang="fr"/>
            </a:br>
            <a:r>
              <a:rPr lang="fr"/>
              <a:t>pre-training dataset for Code LLMs</a:t>
            </a:r>
            <a:endParaRPr/>
          </a:p>
          <a:p>
            <a:pPr indent="-381000" lvl="0" marL="457200" rtl="0" algn="l">
              <a:lnSpc>
                <a:spcPct val="100000"/>
              </a:lnSpc>
              <a:spcBef>
                <a:spcPts val="0"/>
              </a:spcBef>
              <a:spcAft>
                <a:spcPts val="0"/>
              </a:spcAft>
              <a:buSzPts val="2400"/>
              <a:buChar char="★"/>
            </a:pPr>
            <a:r>
              <a:rPr lang="fr"/>
              <a:t>Derived from</a:t>
            </a:r>
            <a:r>
              <a:rPr lang="fr"/>
              <a:t> the Software Heritage</a:t>
            </a:r>
            <a:br>
              <a:rPr lang="fr"/>
            </a:br>
            <a:r>
              <a:rPr lang="fr"/>
              <a:t>archive: largest public archive of</a:t>
            </a:r>
            <a:br>
              <a:rPr lang="fr"/>
            </a:br>
            <a:r>
              <a:rPr lang="fr"/>
              <a:t>software source code</a:t>
            </a:r>
            <a:endParaRPr/>
          </a:p>
        </p:txBody>
      </p:sp>
      <p:sp>
        <p:nvSpPr>
          <p:cNvPr id="424" name="Google Shape;424;p41"/>
          <p:cNvSpPr txBox="1"/>
          <p:nvPr>
            <p:ph type="title"/>
          </p:nvPr>
        </p:nvSpPr>
        <p:spPr>
          <a:xfrm>
            <a:off x="352700" y="298625"/>
            <a:ext cx="74172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Code</a:t>
            </a:r>
            <a:r>
              <a:rPr lang="fr"/>
              <a:t> data: </a:t>
            </a:r>
            <a:r>
              <a:rPr lang="fr">
                <a:solidFill>
                  <a:srgbClr val="1E98FD"/>
                </a:solidFill>
              </a:rPr>
              <a:t>StarCoder</a:t>
            </a:r>
            <a:r>
              <a:rPr lang="fr">
                <a:solidFill>
                  <a:srgbClr val="1E98FD"/>
                </a:solidFill>
              </a:rPr>
              <a:t> 2 </a:t>
            </a:r>
            <a:r>
              <a:rPr lang="fr"/>
              <a:t>–</a:t>
            </a:r>
            <a:r>
              <a:rPr lang="fr">
                <a:solidFill>
                  <a:srgbClr val="1E98FD"/>
                </a:solidFill>
              </a:rPr>
              <a:t> The Stack v2</a:t>
            </a:r>
            <a:r>
              <a:rPr lang="fr">
                <a:solidFill>
                  <a:schemeClr val="dk1"/>
                </a:solidFill>
              </a:rPr>
              <a:t> </a:t>
            </a:r>
            <a:r>
              <a:rPr lang="fr">
                <a:solidFill>
                  <a:schemeClr val="dk1"/>
                </a:solidFill>
              </a:rPr>
              <a:t>💫</a:t>
            </a:r>
            <a:endParaRPr>
              <a:solidFill>
                <a:schemeClr val="dk1"/>
              </a:solidFill>
            </a:endParaRPr>
          </a:p>
        </p:txBody>
      </p:sp>
      <p:pic>
        <p:nvPicPr>
          <p:cNvPr id="425" name="Google Shape;425;p41"/>
          <p:cNvPicPr preferRelativeResize="0"/>
          <p:nvPr/>
        </p:nvPicPr>
        <p:blipFill>
          <a:blip r:embed="rId3">
            <a:alphaModFix/>
          </a:blip>
          <a:stretch>
            <a:fillRect/>
          </a:stretch>
        </p:blipFill>
        <p:spPr>
          <a:xfrm>
            <a:off x="4434950" y="2815025"/>
            <a:ext cx="4574248" cy="2241425"/>
          </a:xfrm>
          <a:prstGeom prst="rect">
            <a:avLst/>
          </a:prstGeom>
          <a:noFill/>
          <a:ln>
            <a:noFill/>
          </a:ln>
        </p:spPr>
      </p:pic>
      <p:pic>
        <p:nvPicPr>
          <p:cNvPr id="426" name="Google Shape;426;p41"/>
          <p:cNvPicPr preferRelativeResize="0"/>
          <p:nvPr/>
        </p:nvPicPr>
        <p:blipFill>
          <a:blip r:embed="rId4">
            <a:alphaModFix/>
          </a:blip>
          <a:stretch>
            <a:fillRect/>
          </a:stretch>
        </p:blipFill>
        <p:spPr>
          <a:xfrm>
            <a:off x="740800" y="3151300"/>
            <a:ext cx="2763375" cy="1810326"/>
          </a:xfrm>
          <a:prstGeom prst="rect">
            <a:avLst/>
          </a:prstGeom>
          <a:noFill/>
          <a:ln>
            <a:noFill/>
          </a:ln>
        </p:spPr>
      </p:pic>
      <p:pic>
        <p:nvPicPr>
          <p:cNvPr id="427" name="Google Shape;427;p41"/>
          <p:cNvPicPr preferRelativeResize="0"/>
          <p:nvPr/>
        </p:nvPicPr>
        <p:blipFill>
          <a:blip r:embed="rId5">
            <a:alphaModFix/>
          </a:blip>
          <a:stretch>
            <a:fillRect/>
          </a:stretch>
        </p:blipFill>
        <p:spPr>
          <a:xfrm>
            <a:off x="5676500" y="1454700"/>
            <a:ext cx="3332702" cy="1303800"/>
          </a:xfrm>
          <a:prstGeom prst="rect">
            <a:avLst/>
          </a:prstGeom>
          <a:noFill/>
          <a:ln>
            <a:noFill/>
          </a:ln>
        </p:spPr>
      </p:pic>
      <p:pic>
        <p:nvPicPr>
          <p:cNvPr id="428" name="Google Shape;428;p41"/>
          <p:cNvPicPr preferRelativeResize="0"/>
          <p:nvPr/>
        </p:nvPicPr>
        <p:blipFill>
          <a:blip r:embed="rId6">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2"/>
          <p:cNvSpPr txBox="1"/>
          <p:nvPr>
            <p:ph idx="1" type="body"/>
          </p:nvPr>
        </p:nvSpPr>
        <p:spPr>
          <a:xfrm>
            <a:off x="438850" y="1686675"/>
            <a:ext cx="8328600" cy="28530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b="1" lang="fr" sz="6000">
                <a:solidFill>
                  <a:srgbClr val="A9A9A9"/>
                </a:solidFill>
                <a:latin typeface="Arial"/>
                <a:ea typeface="Arial"/>
                <a:cs typeface="Arial"/>
                <a:sym typeface="Arial"/>
              </a:rPr>
              <a:t>Coming soon….</a:t>
            </a:r>
            <a:endParaRPr b="1" sz="6000">
              <a:solidFill>
                <a:srgbClr val="A9A9A9"/>
              </a:solidFill>
              <a:latin typeface="Arial"/>
              <a:ea typeface="Arial"/>
              <a:cs typeface="Arial"/>
              <a:sym typeface="Arial"/>
            </a:endParaRPr>
          </a:p>
        </p:txBody>
      </p:sp>
      <p:sp>
        <p:nvSpPr>
          <p:cNvPr id="434" name="Google Shape;434;p42"/>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webdata: FineWeb</a:t>
            </a:r>
            <a:endParaRPr/>
          </a:p>
        </p:txBody>
      </p:sp>
      <p:pic>
        <p:nvPicPr>
          <p:cNvPr id="435" name="Google Shape;435;p42"/>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Language filtering</a:t>
            </a:r>
            <a:endParaRPr/>
          </a:p>
        </p:txBody>
      </p:sp>
      <p:pic>
        <p:nvPicPr>
          <p:cNvPr id="441" name="Google Shape;441;p43"/>
          <p:cNvPicPr preferRelativeResize="0"/>
          <p:nvPr/>
        </p:nvPicPr>
        <p:blipFill>
          <a:blip r:embed="rId3">
            <a:alphaModFix/>
          </a:blip>
          <a:stretch>
            <a:fillRect/>
          </a:stretch>
        </p:blipFill>
        <p:spPr>
          <a:xfrm>
            <a:off x="1853675" y="2623474"/>
            <a:ext cx="5017076" cy="2213200"/>
          </a:xfrm>
          <a:prstGeom prst="rect">
            <a:avLst/>
          </a:prstGeom>
          <a:noFill/>
          <a:ln>
            <a:noFill/>
          </a:ln>
        </p:spPr>
      </p:pic>
      <p:pic>
        <p:nvPicPr>
          <p:cNvPr id="442" name="Google Shape;442;p43"/>
          <p:cNvPicPr preferRelativeResize="0"/>
          <p:nvPr/>
        </p:nvPicPr>
        <p:blipFill>
          <a:blip r:embed="rId4">
            <a:alphaModFix/>
          </a:blip>
          <a:stretch>
            <a:fillRect/>
          </a:stretch>
        </p:blipFill>
        <p:spPr>
          <a:xfrm>
            <a:off x="1346425" y="1036971"/>
            <a:ext cx="5717527" cy="1315025"/>
          </a:xfrm>
          <a:prstGeom prst="rect">
            <a:avLst/>
          </a:prstGeom>
          <a:noFill/>
          <a:ln>
            <a:noFill/>
          </a:ln>
        </p:spPr>
      </p:pic>
      <p:pic>
        <p:nvPicPr>
          <p:cNvPr id="443" name="Google Shape;443;p43"/>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heuristics</a:t>
            </a:r>
            <a:endParaRPr/>
          </a:p>
        </p:txBody>
      </p:sp>
      <p:sp>
        <p:nvSpPr>
          <p:cNvPr id="449" name="Google Shape;449;p44"/>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Quality filtering heuristics</a:t>
            </a:r>
            <a:endParaRPr/>
          </a:p>
        </p:txBody>
      </p:sp>
      <p:pic>
        <p:nvPicPr>
          <p:cNvPr id="450" name="Google Shape;450;p44"/>
          <p:cNvPicPr preferRelativeResize="0"/>
          <p:nvPr/>
        </p:nvPicPr>
        <p:blipFill>
          <a:blip r:embed="rId3">
            <a:alphaModFix/>
          </a:blip>
          <a:stretch>
            <a:fillRect/>
          </a:stretch>
        </p:blipFill>
        <p:spPr>
          <a:xfrm>
            <a:off x="1019700" y="1641325"/>
            <a:ext cx="6340473" cy="2974275"/>
          </a:xfrm>
          <a:prstGeom prst="rect">
            <a:avLst/>
          </a:prstGeom>
          <a:noFill/>
          <a:ln>
            <a:noFill/>
          </a:ln>
        </p:spPr>
      </p:pic>
      <p:pic>
        <p:nvPicPr>
          <p:cNvPr id="451" name="Google Shape;451;p44"/>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Advantages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controlled</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robust</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rather clear priors</a:t>
            </a: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Drawbacks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rely entirely on surface level</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danger of removing too much</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hyper-parameter tuning</a:t>
            </a:r>
            <a:endParaRPr/>
          </a:p>
        </p:txBody>
      </p:sp>
      <p:sp>
        <p:nvSpPr>
          <p:cNvPr id="457" name="Google Shape;457;p45"/>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Quality filtering heuristics</a:t>
            </a:r>
            <a:endParaRPr/>
          </a:p>
        </p:txBody>
      </p:sp>
      <p:pic>
        <p:nvPicPr>
          <p:cNvPr id="458" name="Google Shape;458;p45"/>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2"/>
              </a:buClr>
              <a:buSzPts val="2400"/>
              <a:buChar char="●"/>
            </a:pPr>
            <a:r>
              <a:rPr lang="fr">
                <a:solidFill>
                  <a:schemeClr val="dk2"/>
                </a:solidFill>
              </a:rPr>
              <a:t>Quick overview of Hugging Face</a:t>
            </a:r>
            <a:endParaRPr>
              <a:solidFill>
                <a:schemeClr val="dk2"/>
              </a:solidFill>
            </a:endParaRPr>
          </a:p>
          <a:p>
            <a:pPr indent="-381000" lvl="0" marL="457200" rtl="0" algn="l">
              <a:spcBef>
                <a:spcPts val="0"/>
              </a:spcBef>
              <a:spcAft>
                <a:spcPts val="0"/>
              </a:spcAft>
              <a:buClr>
                <a:schemeClr val="dk2"/>
              </a:buClr>
              <a:buSzPts val="2400"/>
              <a:buChar char="●"/>
            </a:pPr>
            <a:r>
              <a:rPr lang="fr">
                <a:solidFill>
                  <a:schemeClr val="dk2"/>
                </a:solidFill>
              </a:rPr>
              <a:t>LLMs in 2024 at Hugging Face</a:t>
            </a:r>
            <a:endParaRPr>
              <a:solidFill>
                <a:schemeClr val="dk2"/>
              </a:solidFill>
            </a:endParaRPr>
          </a:p>
          <a:p>
            <a:pPr indent="-381000" lvl="1" marL="914400" rtl="0" algn="l">
              <a:spcBef>
                <a:spcPts val="0"/>
              </a:spcBef>
              <a:spcAft>
                <a:spcPts val="0"/>
              </a:spcAft>
              <a:buClr>
                <a:schemeClr val="dk2"/>
              </a:buClr>
              <a:buSzPts val="2400"/>
              <a:buChar char="○"/>
            </a:pPr>
            <a:r>
              <a:rPr lang="fr">
                <a:solidFill>
                  <a:schemeClr val="dk2"/>
                </a:solidFill>
              </a:rPr>
              <a:t>data</a:t>
            </a:r>
            <a:endParaRPr>
              <a:solidFill>
                <a:schemeClr val="dk2"/>
              </a:solidFill>
            </a:endParaRPr>
          </a:p>
          <a:p>
            <a:pPr indent="-381000" lvl="1" marL="914400" rtl="0" algn="l">
              <a:spcBef>
                <a:spcPts val="0"/>
              </a:spcBef>
              <a:spcAft>
                <a:spcPts val="0"/>
              </a:spcAft>
              <a:buClr>
                <a:schemeClr val="dk2"/>
              </a:buClr>
              <a:buSzPts val="2400"/>
              <a:buChar char="○"/>
            </a:pPr>
            <a:r>
              <a:rPr lang="fr">
                <a:solidFill>
                  <a:schemeClr val="dk2"/>
                </a:solidFill>
              </a:rPr>
              <a:t>training</a:t>
            </a:r>
            <a:endParaRPr>
              <a:solidFill>
                <a:schemeClr val="dk2"/>
              </a:solidFill>
            </a:endParaRPr>
          </a:p>
          <a:p>
            <a:pPr indent="-381000" lvl="1" marL="914400" rtl="0" algn="l">
              <a:spcBef>
                <a:spcPts val="0"/>
              </a:spcBef>
              <a:spcAft>
                <a:spcPts val="0"/>
              </a:spcAft>
              <a:buClr>
                <a:schemeClr val="dk2"/>
              </a:buClr>
              <a:buSzPts val="2400"/>
              <a:buChar char="○"/>
            </a:pPr>
            <a:r>
              <a:rPr lang="fr">
                <a:solidFill>
                  <a:schemeClr val="dk2"/>
                </a:solidFill>
              </a:rPr>
              <a:t>evaluation</a:t>
            </a:r>
            <a:endParaRPr>
              <a:solidFill>
                <a:schemeClr val="dk2"/>
              </a:solidFill>
            </a:endParaRPr>
          </a:p>
          <a:p>
            <a:pPr indent="-381000" lvl="1" marL="914400" rtl="0" algn="l">
              <a:spcBef>
                <a:spcPts val="0"/>
              </a:spcBef>
              <a:spcAft>
                <a:spcPts val="0"/>
              </a:spcAft>
              <a:buClr>
                <a:schemeClr val="dk2"/>
              </a:buClr>
              <a:buSzPts val="2400"/>
              <a:buChar char="○"/>
            </a:pPr>
            <a:r>
              <a:rPr lang="fr">
                <a:solidFill>
                  <a:schemeClr val="dk2"/>
                </a:solidFill>
              </a:rPr>
              <a:t>alignment</a:t>
            </a:r>
            <a:endParaRPr>
              <a:solidFill>
                <a:schemeClr val="dk2"/>
              </a:solidFill>
            </a:endParaRPr>
          </a:p>
          <a:p>
            <a:pPr indent="-381000" lvl="1" marL="914400" rtl="0" algn="l">
              <a:spcBef>
                <a:spcPts val="0"/>
              </a:spcBef>
              <a:spcAft>
                <a:spcPts val="0"/>
              </a:spcAft>
              <a:buClr>
                <a:schemeClr val="dk2"/>
              </a:buClr>
              <a:buSzPts val="2400"/>
              <a:buChar char="○"/>
            </a:pPr>
            <a:r>
              <a:rPr lang="fr">
                <a:solidFill>
                  <a:schemeClr val="dk2"/>
                </a:solidFill>
              </a:rPr>
              <a:t>inference</a:t>
            </a:r>
            <a:endParaRPr>
              <a:solidFill>
                <a:schemeClr val="dk2"/>
              </a:solidFill>
            </a:endParaRPr>
          </a:p>
          <a:p>
            <a:pPr indent="-381000" lvl="0" marL="457200" rtl="0" algn="l">
              <a:spcBef>
                <a:spcPts val="0"/>
              </a:spcBef>
              <a:spcAft>
                <a:spcPts val="0"/>
              </a:spcAft>
              <a:buClr>
                <a:schemeClr val="dk2"/>
              </a:buClr>
              <a:buSzPts val="2400"/>
              <a:buChar char="●"/>
            </a:pPr>
            <a:r>
              <a:rPr lang="fr">
                <a:solidFill>
                  <a:schemeClr val="dk2"/>
                </a:solidFill>
              </a:rPr>
              <a:t>Closing notes</a:t>
            </a:r>
            <a:endParaRPr>
              <a:solidFill>
                <a:schemeClr val="dk2"/>
              </a:solidFill>
            </a:endParaRPr>
          </a:p>
        </p:txBody>
      </p:sp>
      <p:sp>
        <p:nvSpPr>
          <p:cNvPr id="93" name="Google Shape;93;p1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Plan of today</a:t>
            </a:r>
            <a:endParaRPr/>
          </a:p>
        </p:txBody>
      </p:sp>
      <p:pic>
        <p:nvPicPr>
          <p:cNvPr id="94" name="Google Shape;94;p19"/>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txBox="1"/>
          <p:nvPr>
            <p:ph idx="1" type="body"/>
          </p:nvPr>
        </p:nvSpPr>
        <p:spPr>
          <a:xfrm>
            <a:off x="438850" y="1053225"/>
            <a:ext cx="8019600" cy="3812700"/>
          </a:xfrm>
          <a:prstGeom prst="rect">
            <a:avLst/>
          </a:prstGeom>
        </p:spPr>
        <p:txBody>
          <a:bodyPr anchorCtr="0" anchor="t" bIns="19050" lIns="19050" spcFirstLastPara="1" rIns="19050" wrap="square" tIns="19050">
            <a:normAutofit lnSpcReduction="10000"/>
          </a:bodyPr>
          <a:lstStyle/>
          <a:p>
            <a:pPr indent="0" lvl="0" marL="0" rtl="0" algn="l">
              <a:spcBef>
                <a:spcPts val="0"/>
              </a:spcBef>
              <a:spcAft>
                <a:spcPts val="0"/>
              </a:spcAft>
              <a:buNone/>
            </a:pPr>
            <a:r>
              <a:rPr lang="fr"/>
              <a:t>Given a set of examples of good/bad documents:</a:t>
            </a:r>
            <a:endParaRPr/>
          </a:p>
          <a:p>
            <a:pPr indent="-381000" lvl="0" marL="457200" rtl="0" algn="l">
              <a:spcBef>
                <a:spcPts val="0"/>
              </a:spcBef>
              <a:spcAft>
                <a:spcPts val="0"/>
              </a:spcAft>
              <a:buSzPts val="2400"/>
              <a:buChar char="★"/>
            </a:pPr>
            <a:r>
              <a:rPr lang="fr"/>
              <a:t>classifier-based quality filtering:</a:t>
            </a:r>
            <a:br>
              <a:rPr lang="fr"/>
            </a:br>
            <a:r>
              <a:rPr lang="fr"/>
              <a:t>fastText classification with an n-gram size of 2</a:t>
            </a:r>
            <a:endParaRPr/>
          </a:p>
          <a:p>
            <a:pPr indent="-381000" lvl="0" marL="457200" rtl="0" algn="l">
              <a:spcBef>
                <a:spcPts val="0"/>
              </a:spcBef>
              <a:spcAft>
                <a:spcPts val="0"/>
              </a:spcAft>
              <a:buSzPts val="2400"/>
              <a:buChar char="★"/>
            </a:pPr>
            <a:r>
              <a:rPr lang="fr"/>
              <a:t>perplexity based filtering:</a:t>
            </a:r>
            <a:br>
              <a:rPr lang="fr"/>
            </a:br>
            <a:r>
              <a:rPr lang="fr"/>
              <a:t> 5-gram Kneser-Ney model on Wikipedia</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Filter based on a threshold</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Allow for more “quality/content based filtering” but harder to estimate the impact of the training documents.</a:t>
            </a:r>
            <a:endParaRPr/>
          </a:p>
          <a:p>
            <a:pPr indent="0" lvl="0" marL="0" rtl="0" algn="l">
              <a:spcBef>
                <a:spcPts val="0"/>
              </a:spcBef>
              <a:spcAft>
                <a:spcPts val="0"/>
              </a:spcAft>
              <a:buNone/>
            </a:pPr>
            <a:r>
              <a:rPr lang="fr"/>
              <a:t>May introduce unwanted “bias”</a:t>
            </a:r>
            <a:endParaRPr/>
          </a:p>
        </p:txBody>
      </p:sp>
      <p:sp>
        <p:nvSpPr>
          <p:cNvPr id="464" name="Google Shape;464;p46"/>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Quality filtering – ML filtering</a:t>
            </a:r>
            <a:endParaRPr/>
          </a:p>
        </p:txBody>
      </p:sp>
      <p:pic>
        <p:nvPicPr>
          <p:cNvPr id="465" name="Google Shape;465;p46"/>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7"/>
          <p:cNvSpPr txBox="1"/>
          <p:nvPr>
            <p:ph idx="1" type="body"/>
          </p:nvPr>
        </p:nvSpPr>
        <p:spPr>
          <a:xfrm>
            <a:off x="438850" y="1053225"/>
            <a:ext cx="8019600" cy="3486600"/>
          </a:xfrm>
          <a:prstGeom prst="rect">
            <a:avLst/>
          </a:prstGeom>
        </p:spPr>
        <p:txBody>
          <a:bodyPr anchorCtr="0" anchor="t" bIns="19050" lIns="19050" spcFirstLastPara="1" rIns="19050" wrap="square" tIns="19050">
            <a:normAutofit lnSpcReduction="10000"/>
          </a:bodyPr>
          <a:lstStyle/>
          <a:p>
            <a:pPr indent="-381000" lvl="0" marL="457200" rtl="0" algn="l">
              <a:spcBef>
                <a:spcPts val="0"/>
              </a:spcBef>
              <a:spcAft>
                <a:spcPts val="0"/>
              </a:spcAft>
              <a:buClr>
                <a:schemeClr val="dk1"/>
              </a:buClr>
              <a:buSzPts val="2400"/>
              <a:buChar char="★"/>
            </a:pPr>
            <a:r>
              <a:rPr lang="fr">
                <a:solidFill>
                  <a:schemeClr val="dk1"/>
                </a:solidFill>
              </a:rPr>
              <a:t>Taking care of d</a:t>
            </a:r>
            <a:r>
              <a:rPr lang="fr">
                <a:solidFill>
                  <a:schemeClr val="dk1"/>
                </a:solidFill>
              </a:rPr>
              <a:t>omains specificities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important to inspect the effect on domain specific data</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extract 10 documents per domains (e.g. top urls)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manually inspect the results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craft domain specific filters/hyper-parameters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same for multiple languages</a:t>
            </a:r>
            <a:br>
              <a:rPr lang="fr">
                <a:solidFill>
                  <a:schemeClr val="dk1"/>
                </a:solidFill>
              </a:rPr>
            </a:br>
            <a:endParaRPr>
              <a:solidFill>
                <a:schemeClr val="dk1"/>
              </a:solidFill>
            </a:endParaRPr>
          </a:p>
          <a:p>
            <a:pPr indent="-381000" lvl="0" marL="457200" rtl="0" algn="l">
              <a:spcBef>
                <a:spcPts val="0"/>
              </a:spcBef>
              <a:spcAft>
                <a:spcPts val="0"/>
              </a:spcAft>
              <a:buClr>
                <a:schemeClr val="dk1"/>
              </a:buClr>
              <a:buSzPts val="2400"/>
              <a:buChar char="★"/>
            </a:pPr>
            <a:r>
              <a:rPr lang="fr">
                <a:solidFill>
                  <a:schemeClr val="dk1"/>
                </a:solidFill>
              </a:rPr>
              <a:t>Deterministic vs. stochastic selection</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hard threshold are strong decision points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stochastic smoothing of rules</a:t>
            </a:r>
            <a:endParaRPr>
              <a:solidFill>
                <a:schemeClr val="dk1"/>
              </a:solidFill>
            </a:endParaRPr>
          </a:p>
        </p:txBody>
      </p:sp>
      <p:sp>
        <p:nvSpPr>
          <p:cNvPr id="471" name="Google Shape;471;p47"/>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Notes on data filtering</a:t>
            </a:r>
            <a:endParaRPr/>
          </a:p>
        </p:txBody>
      </p:sp>
      <p:pic>
        <p:nvPicPr>
          <p:cNvPr id="472" name="Google Shape;472;p47"/>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idx="1" type="body"/>
          </p:nvPr>
        </p:nvSpPr>
        <p:spPr>
          <a:xfrm>
            <a:off x="438850" y="1053225"/>
            <a:ext cx="82365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Reasoning: </a:t>
            </a:r>
            <a:r>
              <a:rPr lang="fr">
                <a:solidFill>
                  <a:schemeClr val="dk1"/>
                </a:solidFill>
              </a:rPr>
              <a:t>a lot of duplicate/near duplicate documents</a:t>
            </a:r>
            <a:br>
              <a:rPr lang="fr">
                <a:solidFill>
                  <a:schemeClr val="dk1"/>
                </a:solidFill>
              </a:rPr>
            </a:br>
            <a:r>
              <a:rPr lang="fr">
                <a:solidFill>
                  <a:schemeClr val="dk1"/>
                </a:solidFill>
              </a:rPr>
              <a:t>in </a:t>
            </a:r>
            <a:r>
              <a:rPr lang="fr"/>
              <a:t>large scale dumps (internet/github…) </a:t>
            </a:r>
            <a:endParaRPr/>
          </a:p>
          <a:p>
            <a:pPr indent="-381000" lvl="0" marL="457200" rtl="0" algn="l">
              <a:spcBef>
                <a:spcPts val="0"/>
              </a:spcBef>
              <a:spcAft>
                <a:spcPts val="0"/>
              </a:spcAft>
              <a:buSzPts val="2400"/>
              <a:buChar char="★"/>
            </a:pPr>
            <a:r>
              <a:rPr lang="fr"/>
              <a:t>increases the distribution density around those areas</a:t>
            </a:r>
            <a:endParaRPr/>
          </a:p>
          <a:p>
            <a:pPr indent="-381000" lvl="0" marL="457200" rtl="0" algn="l">
              <a:spcBef>
                <a:spcPts val="0"/>
              </a:spcBef>
              <a:spcAft>
                <a:spcPts val="0"/>
              </a:spcAft>
              <a:buSzPts val="2400"/>
              <a:buChar char="★"/>
            </a:pPr>
            <a:r>
              <a:rPr lang="fr"/>
              <a:t>duplicated data point have more chance of being memorized (Carlini et al. (2023))</a:t>
            </a:r>
            <a:endParaRPr/>
          </a:p>
          <a:p>
            <a:pPr indent="-381000" lvl="0" marL="457200" rtl="0" algn="l">
              <a:spcBef>
                <a:spcPts val="0"/>
              </a:spcBef>
              <a:spcAft>
                <a:spcPts val="0"/>
              </a:spcAft>
              <a:buSzPts val="2400"/>
              <a:buChar char="★"/>
            </a:pPr>
            <a:r>
              <a:rPr lang="fr"/>
              <a:t>filtering out duplicates reduce training time</a:t>
            </a:r>
            <a:endParaRPr/>
          </a:p>
          <a:p>
            <a:pPr indent="-381000" lvl="0" marL="457200" rtl="0" algn="l">
              <a:spcBef>
                <a:spcPts val="0"/>
              </a:spcBef>
              <a:spcAft>
                <a:spcPts val="0"/>
              </a:spcAft>
              <a:buSzPts val="2400"/>
              <a:buChar char="★"/>
            </a:pPr>
            <a:r>
              <a:rPr lang="fr"/>
              <a:t>reducing duplication improve accuracy on downstream tasks (Lee et al., 2022a; Tirumala et al., 2023)</a:t>
            </a:r>
            <a:endParaRPr/>
          </a:p>
        </p:txBody>
      </p:sp>
      <p:sp>
        <p:nvSpPr>
          <p:cNvPr id="478" name="Google Shape;478;p48"/>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deduplication</a:t>
            </a:r>
            <a:endParaRPr/>
          </a:p>
        </p:txBody>
      </p:sp>
      <p:pic>
        <p:nvPicPr>
          <p:cNvPr id="479" name="Google Shape;479;p48"/>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idx="1" type="body"/>
          </p:nvPr>
        </p:nvSpPr>
        <p:spPr>
          <a:xfrm>
            <a:off x="396450" y="1059600"/>
            <a:ext cx="7831500" cy="3944400"/>
          </a:xfrm>
          <a:prstGeom prst="rect">
            <a:avLst/>
          </a:prstGeom>
        </p:spPr>
        <p:txBody>
          <a:bodyPr anchorCtr="0" anchor="t" bIns="19050" lIns="19050" spcFirstLastPara="1" rIns="19050" wrap="square" tIns="19050">
            <a:normAutofit fontScale="92500" lnSpcReduction="20000"/>
          </a:bodyPr>
          <a:lstStyle/>
          <a:p>
            <a:pPr indent="-369570" lvl="0" marL="457200" rtl="0" algn="l">
              <a:spcBef>
                <a:spcPts val="0"/>
              </a:spcBef>
              <a:spcAft>
                <a:spcPts val="0"/>
              </a:spcAft>
              <a:buSzPct val="100000"/>
              <a:buChar char="★"/>
            </a:pPr>
            <a:r>
              <a:rPr lang="fr"/>
              <a:t>methods:</a:t>
            </a:r>
            <a:endParaRPr/>
          </a:p>
          <a:p>
            <a:pPr indent="-369569" lvl="1" marL="914400" rtl="0" algn="l">
              <a:spcBef>
                <a:spcPts val="0"/>
              </a:spcBef>
              <a:spcAft>
                <a:spcPts val="0"/>
              </a:spcAft>
              <a:buSzPct val="100000"/>
              <a:buChar char="○"/>
            </a:pPr>
            <a:r>
              <a:rPr lang="fr"/>
              <a:t>Fuzzy:</a:t>
            </a:r>
            <a:endParaRPr/>
          </a:p>
          <a:p>
            <a:pPr indent="-346075" lvl="2" marL="1371600" rtl="0" algn="l">
              <a:spcBef>
                <a:spcPts val="0"/>
              </a:spcBef>
              <a:spcAft>
                <a:spcPts val="0"/>
              </a:spcAft>
              <a:buSzPct val="100000"/>
              <a:buChar char="■"/>
            </a:pPr>
            <a:r>
              <a:rPr lang="fr"/>
              <a:t>BLOOM filters (hashing and fixed size vector)</a:t>
            </a:r>
            <a:endParaRPr/>
          </a:p>
          <a:p>
            <a:pPr indent="-346075" lvl="2" marL="1371600" rtl="0" algn="l">
              <a:spcBef>
                <a:spcPts val="0"/>
              </a:spcBef>
              <a:spcAft>
                <a:spcPts val="0"/>
              </a:spcAft>
              <a:buSzPct val="100000"/>
              <a:buChar char="■"/>
            </a:pPr>
            <a:r>
              <a:rPr lang="fr"/>
              <a:t>MinHash (hashing and sorting)</a:t>
            </a:r>
            <a:endParaRPr/>
          </a:p>
          <a:p>
            <a:pPr indent="-369569" lvl="1" marL="914400" rtl="0" algn="l">
              <a:spcBef>
                <a:spcPts val="0"/>
              </a:spcBef>
              <a:spcAft>
                <a:spcPts val="0"/>
              </a:spcAft>
              <a:buSzPct val="100000"/>
              <a:buChar char="○"/>
            </a:pPr>
            <a:r>
              <a:rPr lang="fr"/>
              <a:t>Exact</a:t>
            </a:r>
            <a:endParaRPr/>
          </a:p>
          <a:p>
            <a:pPr indent="-346075" lvl="2" marL="1371600" rtl="0" algn="l">
              <a:spcBef>
                <a:spcPts val="0"/>
              </a:spcBef>
              <a:spcAft>
                <a:spcPts val="0"/>
              </a:spcAft>
              <a:buSzPct val="100000"/>
              <a:buChar char="■"/>
            </a:pPr>
            <a:r>
              <a:rPr lang="fr"/>
              <a:t>Exact substring with suffix array</a:t>
            </a:r>
            <a:endParaRPr/>
          </a:p>
          <a:p>
            <a:pPr indent="-346075" lvl="2" marL="1371600" rtl="0" algn="l">
              <a:spcBef>
                <a:spcPts val="0"/>
              </a:spcBef>
              <a:spcAft>
                <a:spcPts val="0"/>
              </a:spcAft>
              <a:buSzPct val="100000"/>
              <a:buChar char="■"/>
            </a:pPr>
            <a:r>
              <a:rPr lang="fr"/>
              <a:t>Sentence dedup</a:t>
            </a:r>
            <a:br>
              <a:rPr lang="fr"/>
            </a:br>
            <a:endParaRPr/>
          </a:p>
          <a:p>
            <a:pPr indent="-369570" lvl="0" marL="457200" rtl="0" algn="l">
              <a:spcBef>
                <a:spcPts val="0"/>
              </a:spcBef>
              <a:spcAft>
                <a:spcPts val="0"/>
              </a:spcAft>
              <a:buSzPct val="100000"/>
              <a:buChar char="★"/>
            </a:pPr>
            <a:r>
              <a:rPr lang="fr"/>
              <a:t>time/memory consumption</a:t>
            </a:r>
            <a:endParaRPr/>
          </a:p>
          <a:p>
            <a:pPr indent="-369569" lvl="1" marL="914400" rtl="0" algn="l">
              <a:spcBef>
                <a:spcPts val="0"/>
              </a:spcBef>
              <a:spcAft>
                <a:spcPts val="0"/>
              </a:spcAft>
              <a:buSzPct val="100000"/>
              <a:buChar char="○"/>
            </a:pPr>
            <a:r>
              <a:rPr lang="fr"/>
              <a:t>MinHash offers a good trade–off of speed/memory with more control than BLOOM filters</a:t>
            </a:r>
            <a:br>
              <a:rPr lang="fr"/>
            </a:br>
            <a:endParaRPr/>
          </a:p>
          <a:p>
            <a:pPr indent="-369570" lvl="0" marL="457200" rtl="0" algn="l">
              <a:spcBef>
                <a:spcPts val="0"/>
              </a:spcBef>
              <a:spcAft>
                <a:spcPts val="0"/>
              </a:spcAft>
              <a:buSzPct val="100000"/>
              <a:buChar char="★"/>
            </a:pPr>
            <a:r>
              <a:rPr lang="fr"/>
              <a:t>counter intuitive results</a:t>
            </a:r>
            <a:endParaRPr/>
          </a:p>
          <a:p>
            <a:pPr indent="-369569" lvl="1" marL="914400" rtl="0" algn="l">
              <a:spcBef>
                <a:spcPts val="0"/>
              </a:spcBef>
              <a:spcAft>
                <a:spcPts val="0"/>
              </a:spcAft>
              <a:buSzPct val="100000"/>
              <a:buChar char="○"/>
            </a:pPr>
            <a:r>
              <a:rPr lang="fr"/>
              <a:t>more deduplication may lead to keeping only bad data </a:t>
            </a:r>
            <a:endParaRPr/>
          </a:p>
        </p:txBody>
      </p:sp>
      <p:sp>
        <p:nvSpPr>
          <p:cNvPr id="485" name="Google Shape;485;p4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 deduplication</a:t>
            </a:r>
            <a:endParaRPr/>
          </a:p>
        </p:txBody>
      </p:sp>
      <p:pic>
        <p:nvPicPr>
          <p:cNvPr id="486" name="Google Shape;486;p49"/>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0"/>
          <p:cNvSpPr txBox="1"/>
          <p:nvPr>
            <p:ph idx="1" type="body"/>
          </p:nvPr>
        </p:nvSpPr>
        <p:spPr>
          <a:xfrm>
            <a:off x="438850" y="1053225"/>
            <a:ext cx="8196900" cy="3890400"/>
          </a:xfrm>
          <a:prstGeom prst="rect">
            <a:avLst/>
          </a:prstGeom>
        </p:spPr>
        <p:txBody>
          <a:bodyPr anchorCtr="0" anchor="t" bIns="19050" lIns="19050" spcFirstLastPara="1" rIns="19050" wrap="square" tIns="19050">
            <a:normAutofit fontScale="85000" lnSpcReduction="20000"/>
          </a:bodyPr>
          <a:lstStyle/>
          <a:p>
            <a:pPr indent="0" lvl="0" marL="0" rtl="0" algn="l">
              <a:spcBef>
                <a:spcPts val="0"/>
              </a:spcBef>
              <a:spcAft>
                <a:spcPts val="0"/>
              </a:spcAft>
              <a:buNone/>
            </a:pPr>
            <a:r>
              <a:rPr lang="fr"/>
              <a:t>Shuffle:</a:t>
            </a:r>
            <a:endParaRPr/>
          </a:p>
          <a:p>
            <a:pPr indent="-358140" lvl="0" marL="914400" rtl="0" algn="l">
              <a:spcBef>
                <a:spcPts val="0"/>
              </a:spcBef>
              <a:spcAft>
                <a:spcPts val="0"/>
              </a:spcAft>
              <a:buSzPct val="100000"/>
              <a:buChar char="➜"/>
            </a:pPr>
            <a:r>
              <a:rPr lang="fr"/>
              <a:t>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Tokenizers – some good practices:</a:t>
            </a:r>
            <a:endParaRPr/>
          </a:p>
          <a:p>
            <a:pPr indent="-358140" lvl="0" marL="914400" rtl="0" algn="l">
              <a:spcBef>
                <a:spcPts val="0"/>
              </a:spcBef>
              <a:spcAft>
                <a:spcPts val="0"/>
              </a:spcAft>
              <a:buSzPct val="100000"/>
              <a:buChar char="★"/>
            </a:pPr>
            <a:r>
              <a:rPr lang="fr"/>
              <a:t>Sample quite widely in your dataset (don’t overfit to a subset)</a:t>
            </a:r>
            <a:endParaRPr/>
          </a:p>
          <a:p>
            <a:pPr indent="-358140" lvl="0" marL="914400" rtl="0" algn="l">
              <a:spcBef>
                <a:spcPts val="0"/>
              </a:spcBef>
              <a:spcAft>
                <a:spcPts val="0"/>
              </a:spcAft>
              <a:buSzPct val="100000"/>
              <a:buChar char="★"/>
            </a:pPr>
            <a:r>
              <a:rPr lang="fr"/>
              <a:t>For math: be careful of numbers – either split digits or add them manually</a:t>
            </a:r>
            <a:endParaRPr/>
          </a:p>
          <a:p>
            <a:pPr indent="-358140" lvl="0" marL="914400" rtl="0" algn="l">
              <a:spcBef>
                <a:spcPts val="0"/>
              </a:spcBef>
              <a:spcAft>
                <a:spcPts val="0"/>
              </a:spcAft>
              <a:buSzPct val="100000"/>
              <a:buChar char="★"/>
            </a:pPr>
            <a:r>
              <a:rPr lang="fr"/>
              <a:t>For code: be careful of spaces – handle them well to group them</a:t>
            </a:r>
            <a:endParaRPr/>
          </a:p>
          <a:p>
            <a:pPr indent="-358140" lvl="0" marL="914400" rtl="0" algn="l">
              <a:spcBef>
                <a:spcPts val="0"/>
              </a:spcBef>
              <a:spcAft>
                <a:spcPts val="0"/>
              </a:spcAft>
              <a:buSzPct val="100000"/>
              <a:buChar char="★"/>
            </a:pPr>
            <a:r>
              <a:rPr lang="fr"/>
              <a:t>Byte-level BPE is a good standard – Byte fallback is good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Scaling tokenization:</a:t>
            </a:r>
            <a:endParaRPr/>
          </a:p>
          <a:p>
            <a:pPr indent="-358140" lvl="0" marL="914400" rtl="0" algn="l">
              <a:spcBef>
                <a:spcPts val="0"/>
              </a:spcBef>
              <a:spcAft>
                <a:spcPts val="0"/>
              </a:spcAft>
              <a:buSzPct val="100000"/>
              <a:buChar char="★"/>
            </a:pPr>
            <a:r>
              <a:rPr lang="fr"/>
              <a:t>Tokenization of trillions token can be non </a:t>
            </a:r>
            <a:r>
              <a:rPr lang="fr"/>
              <a:t>negligible</a:t>
            </a:r>
            <a:endParaRPr/>
          </a:p>
          <a:p>
            <a:pPr indent="-358139" lvl="1" marL="1371600" rtl="0" algn="l">
              <a:spcBef>
                <a:spcPts val="0"/>
              </a:spcBef>
              <a:spcAft>
                <a:spcPts val="0"/>
              </a:spcAft>
              <a:buSzPct val="100000"/>
              <a:buChar char="○"/>
            </a:pPr>
            <a:r>
              <a:rPr lang="fr"/>
              <a:t>tokenize dynamically during training</a:t>
            </a:r>
            <a:endParaRPr/>
          </a:p>
          <a:p>
            <a:pPr indent="-358139" lvl="1" marL="1371600" rtl="0" algn="l">
              <a:spcBef>
                <a:spcPts val="0"/>
              </a:spcBef>
              <a:spcAft>
                <a:spcPts val="0"/>
              </a:spcAft>
              <a:buSzPct val="100000"/>
              <a:buChar char="○"/>
            </a:pPr>
            <a:r>
              <a:rPr lang="fr"/>
              <a:t>parallelize pretokenization in small data sub-sets</a:t>
            </a:r>
            <a:endParaRPr/>
          </a:p>
        </p:txBody>
      </p:sp>
      <p:sp>
        <p:nvSpPr>
          <p:cNvPr id="492" name="Google Shape;492;p50"/>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Preparing the data for training</a:t>
            </a:r>
            <a:endParaRPr/>
          </a:p>
        </p:txBody>
      </p:sp>
      <p:pic>
        <p:nvPicPr>
          <p:cNvPr id="493" name="Google Shape;493;p50"/>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idx="1" type="body"/>
          </p:nvPr>
        </p:nvSpPr>
        <p:spPr>
          <a:xfrm>
            <a:off x="438850" y="843325"/>
            <a:ext cx="8069700" cy="4264500"/>
          </a:xfrm>
          <a:prstGeom prst="rect">
            <a:avLst/>
          </a:prstGeom>
        </p:spPr>
        <p:txBody>
          <a:bodyPr anchorCtr="0" anchor="t" bIns="19050" lIns="19050" spcFirstLastPara="1" rIns="19050" wrap="square" tIns="19050">
            <a:normAutofit fontScale="85000" lnSpcReduction="20000"/>
          </a:bodyPr>
          <a:lstStyle/>
          <a:p>
            <a:pPr indent="0" lvl="0" marL="0" rtl="0" algn="l">
              <a:spcBef>
                <a:spcPts val="0"/>
              </a:spcBef>
              <a:spcAft>
                <a:spcPts val="0"/>
              </a:spcAft>
              <a:buNone/>
            </a:pPr>
            <a:r>
              <a:rPr b="1" lang="fr"/>
              <a:t>1.</a:t>
            </a:r>
            <a:r>
              <a:rPr lang="fr"/>
              <a:t> S</a:t>
            </a:r>
            <a:r>
              <a:rPr lang="fr"/>
              <a:t>mall models trainings: train 1-2B size models on 30GT</a:t>
            </a:r>
            <a:br>
              <a:rPr lang="fr"/>
            </a:br>
            <a:endParaRPr/>
          </a:p>
          <a:p>
            <a:pPr indent="-358140" lvl="0" marL="457200" rtl="0" algn="l">
              <a:spcBef>
                <a:spcPts val="0"/>
              </a:spcBef>
              <a:spcAft>
                <a:spcPts val="0"/>
              </a:spcAft>
              <a:buSzPct val="100000"/>
              <a:buChar char="★"/>
            </a:pPr>
            <a:r>
              <a:rPr lang="fr"/>
              <a:t>Use a set of “high-signal” benchmarks (in NLP):</a:t>
            </a:r>
            <a:endParaRPr/>
          </a:p>
          <a:p>
            <a:pPr indent="-358140" lvl="1" marL="914400" rtl="0" algn="l">
              <a:spcBef>
                <a:spcPts val="0"/>
              </a:spcBef>
              <a:spcAft>
                <a:spcPts val="0"/>
              </a:spcAft>
              <a:buSzPct val="100000"/>
              <a:buChar char="○"/>
            </a:pPr>
            <a:r>
              <a:rPr lang="fr"/>
              <a:t>commonsense QA</a:t>
            </a:r>
            <a:endParaRPr/>
          </a:p>
          <a:p>
            <a:pPr indent="-358140" lvl="1" marL="914400" rtl="0" algn="l">
              <a:spcBef>
                <a:spcPts val="0"/>
              </a:spcBef>
              <a:spcAft>
                <a:spcPts val="0"/>
              </a:spcAft>
              <a:buSzPct val="100000"/>
              <a:buChar char="○"/>
            </a:pPr>
            <a:r>
              <a:rPr lang="fr"/>
              <a:t>hellaswag</a:t>
            </a:r>
            <a:endParaRPr/>
          </a:p>
          <a:p>
            <a:pPr indent="-358140" lvl="1" marL="914400" rtl="0" algn="l">
              <a:spcBef>
                <a:spcPts val="0"/>
              </a:spcBef>
              <a:spcAft>
                <a:spcPts val="0"/>
              </a:spcAft>
              <a:buSzPct val="100000"/>
              <a:buChar char="○"/>
            </a:pPr>
            <a:r>
              <a:rPr lang="fr"/>
              <a:t>openbook QA</a:t>
            </a:r>
            <a:endParaRPr/>
          </a:p>
          <a:p>
            <a:pPr indent="-358140" lvl="1" marL="914400" rtl="0" algn="l">
              <a:spcBef>
                <a:spcPts val="0"/>
              </a:spcBef>
              <a:spcAft>
                <a:spcPts val="0"/>
              </a:spcAft>
              <a:buSzPct val="192000"/>
              <a:buChar char="○"/>
            </a:pPr>
            <a:r>
              <a:rPr lang="fr"/>
              <a:t>PiQA</a:t>
            </a:r>
            <a:br>
              <a:rPr lang="fr"/>
            </a:br>
            <a:endParaRPr sz="1250"/>
          </a:p>
          <a:p>
            <a:pPr indent="-358140" lvl="0" marL="457200" rtl="0" algn="l">
              <a:spcBef>
                <a:spcPts val="0"/>
              </a:spcBef>
              <a:spcAft>
                <a:spcPts val="0"/>
              </a:spcAft>
              <a:buSzPct val="100000"/>
              <a:buChar char="★"/>
            </a:pPr>
            <a:r>
              <a:rPr lang="fr"/>
              <a:t>High-signal?</a:t>
            </a:r>
            <a:endParaRPr/>
          </a:p>
          <a:p>
            <a:pPr indent="-358140" lvl="1" marL="914400" rtl="0" algn="l">
              <a:spcBef>
                <a:spcPts val="0"/>
              </a:spcBef>
              <a:spcAft>
                <a:spcPts val="0"/>
              </a:spcAft>
              <a:buSzPct val="100000"/>
              <a:buChar char="○"/>
            </a:pPr>
            <a:r>
              <a:rPr b="1" lang="fr"/>
              <a:t>monotonicity</a:t>
            </a:r>
            <a:r>
              <a:rPr lang="fr"/>
              <a:t>: monotonically increasing during training</a:t>
            </a:r>
            <a:endParaRPr/>
          </a:p>
          <a:p>
            <a:pPr indent="-358140" lvl="1" marL="914400" rtl="0" algn="l">
              <a:spcBef>
                <a:spcPts val="0"/>
              </a:spcBef>
              <a:spcAft>
                <a:spcPts val="0"/>
              </a:spcAft>
              <a:buSzPct val="100000"/>
              <a:buChar char="○"/>
            </a:pPr>
            <a:r>
              <a:rPr b="1" lang="fr"/>
              <a:t>low variance</a:t>
            </a:r>
            <a:r>
              <a:rPr lang="fr"/>
              <a:t>:</a:t>
            </a:r>
            <a:endParaRPr/>
          </a:p>
          <a:p>
            <a:pPr indent="-336550" lvl="2" marL="1371600" rtl="0" algn="l">
              <a:spcBef>
                <a:spcPts val="0"/>
              </a:spcBef>
              <a:spcAft>
                <a:spcPts val="0"/>
              </a:spcAft>
              <a:buSzPct val="100000"/>
              <a:buChar char="■"/>
            </a:pPr>
            <a:r>
              <a:rPr lang="fr"/>
              <a:t>when comparing two </a:t>
            </a:r>
            <a:r>
              <a:rPr lang="fr">
                <a:solidFill>
                  <a:schemeClr val="dk1"/>
                </a:solidFill>
              </a:rPr>
              <a:t>known </a:t>
            </a:r>
            <a:r>
              <a:rPr lang="fr"/>
              <a:t>reference datasets (e.g. The Pile versus C4)</a:t>
            </a:r>
            <a:endParaRPr/>
          </a:p>
          <a:p>
            <a:pPr indent="-336550" lvl="2" marL="1371600" rtl="0" algn="l">
              <a:spcBef>
                <a:spcPts val="0"/>
              </a:spcBef>
              <a:spcAft>
                <a:spcPts val="0"/>
              </a:spcAft>
              <a:buSzPct val="100000"/>
              <a:buChar char="■"/>
            </a:pPr>
            <a:r>
              <a:rPr lang="fr"/>
              <a:t>when comparing with various sub-parts of data and seeds</a:t>
            </a:r>
            <a:endParaRPr/>
          </a:p>
          <a:p>
            <a:pPr indent="-336550" lvl="2" marL="1371600" rtl="0" algn="l">
              <a:spcBef>
                <a:spcPts val="0"/>
              </a:spcBef>
              <a:spcAft>
                <a:spcPts val="0"/>
              </a:spcAft>
              <a:buSzPct val="160000"/>
              <a:buChar char="■"/>
            </a:pPr>
            <a:r>
              <a:rPr lang="fr"/>
              <a:t>above random baseline</a:t>
            </a:r>
            <a:br>
              <a:rPr lang="fr"/>
            </a:br>
            <a:endParaRPr sz="1250"/>
          </a:p>
          <a:p>
            <a:pPr indent="-358140" lvl="0" marL="457200" rtl="0" algn="l">
              <a:spcBef>
                <a:spcPts val="0"/>
              </a:spcBef>
              <a:spcAft>
                <a:spcPts val="0"/>
              </a:spcAft>
              <a:buSzPct val="100000"/>
              <a:buChar char="★"/>
            </a:pPr>
            <a:r>
              <a:rPr lang="fr"/>
              <a:t>Tricky details to maximize signal:</a:t>
            </a:r>
            <a:endParaRPr/>
          </a:p>
          <a:p>
            <a:pPr indent="-358140" lvl="1" marL="914400" rtl="0" algn="l">
              <a:spcBef>
                <a:spcPts val="0"/>
              </a:spcBef>
              <a:spcAft>
                <a:spcPts val="0"/>
              </a:spcAft>
              <a:buSzPct val="100000"/>
              <a:buChar char="○"/>
            </a:pPr>
            <a:r>
              <a:rPr lang="fr"/>
              <a:t>Small models like “normalized loglikelihood” better</a:t>
            </a:r>
            <a:endParaRPr/>
          </a:p>
          <a:p>
            <a:pPr indent="-358140" lvl="1" marL="914400" rtl="0" algn="l">
              <a:spcBef>
                <a:spcPts val="0"/>
              </a:spcBef>
              <a:spcAft>
                <a:spcPts val="0"/>
              </a:spcAft>
              <a:buSzPct val="100000"/>
              <a:buChar char="○"/>
            </a:pPr>
            <a:r>
              <a:rPr lang="fr"/>
              <a:t>Larger models like “letter answers” better</a:t>
            </a:r>
            <a:endParaRPr/>
          </a:p>
        </p:txBody>
      </p:sp>
      <p:sp>
        <p:nvSpPr>
          <p:cNvPr id="499" name="Google Shape;499;p51"/>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How to evaluate data quality</a:t>
            </a:r>
            <a:endParaRPr/>
          </a:p>
        </p:txBody>
      </p:sp>
      <p:sp>
        <p:nvSpPr>
          <p:cNvPr id="500" name="Google Shape;500;p51"/>
          <p:cNvSpPr txBox="1"/>
          <p:nvPr/>
        </p:nvSpPr>
        <p:spPr>
          <a:xfrm>
            <a:off x="3094075" y="1498775"/>
            <a:ext cx="3135000" cy="1293000"/>
          </a:xfrm>
          <a:prstGeom prst="rect">
            <a:avLst/>
          </a:prstGeom>
          <a:noFill/>
          <a:ln>
            <a:noFill/>
          </a:ln>
        </p:spPr>
        <p:txBody>
          <a:bodyPr anchorCtr="0" anchor="t" bIns="91425" lIns="91425" spcFirstLastPara="1" rIns="91425" wrap="square" tIns="91425">
            <a:spAutoFit/>
          </a:bodyPr>
          <a:lstStyle/>
          <a:p>
            <a:pPr indent="-355600" lvl="1" marL="914400" rtl="0" algn="l">
              <a:lnSpc>
                <a:spcPct val="90000"/>
              </a:lnSpc>
              <a:spcBef>
                <a:spcPts val="0"/>
              </a:spcBef>
              <a:spcAft>
                <a:spcPts val="0"/>
              </a:spcAft>
              <a:buClr>
                <a:schemeClr val="dk1"/>
              </a:buClr>
              <a:buSzPts val="2000"/>
              <a:buFont typeface="Source Sans Pro"/>
              <a:buChar char="○"/>
            </a:pPr>
            <a:r>
              <a:rPr lang="fr" sz="2000">
                <a:solidFill>
                  <a:schemeClr val="dk1"/>
                </a:solidFill>
                <a:latin typeface="Source Sans Pro"/>
                <a:ea typeface="Source Sans Pro"/>
                <a:cs typeface="Source Sans Pro"/>
                <a:sym typeface="Source Sans Pro"/>
              </a:rPr>
              <a:t>SIQA</a:t>
            </a:r>
            <a:endParaRPr sz="2000">
              <a:solidFill>
                <a:schemeClr val="dk1"/>
              </a:solidFill>
              <a:latin typeface="Source Sans Pro"/>
              <a:ea typeface="Source Sans Pro"/>
              <a:cs typeface="Source Sans Pro"/>
              <a:sym typeface="Source Sans Pro"/>
            </a:endParaRPr>
          </a:p>
          <a:p>
            <a:pPr indent="-355600" lvl="1" marL="914400" rtl="0" algn="l">
              <a:lnSpc>
                <a:spcPct val="90000"/>
              </a:lnSpc>
              <a:spcBef>
                <a:spcPts val="0"/>
              </a:spcBef>
              <a:spcAft>
                <a:spcPts val="0"/>
              </a:spcAft>
              <a:buClr>
                <a:schemeClr val="dk1"/>
              </a:buClr>
              <a:buSzPts val="2000"/>
              <a:buFont typeface="Source Sans Pro"/>
              <a:buChar char="○"/>
            </a:pPr>
            <a:r>
              <a:rPr lang="fr" sz="2000">
                <a:solidFill>
                  <a:schemeClr val="dk1"/>
                </a:solidFill>
                <a:latin typeface="Source Sans Pro"/>
                <a:ea typeface="Source Sans Pro"/>
                <a:cs typeface="Source Sans Pro"/>
                <a:sym typeface="Source Sans Pro"/>
              </a:rPr>
              <a:t>winogrande</a:t>
            </a:r>
            <a:endParaRPr sz="2000">
              <a:solidFill>
                <a:schemeClr val="dk1"/>
              </a:solidFill>
              <a:latin typeface="Source Sans Pro"/>
              <a:ea typeface="Source Sans Pro"/>
              <a:cs typeface="Source Sans Pro"/>
              <a:sym typeface="Source Sans Pro"/>
            </a:endParaRPr>
          </a:p>
          <a:p>
            <a:pPr indent="-355600" lvl="1" marL="914400" rtl="0" algn="l">
              <a:lnSpc>
                <a:spcPct val="90000"/>
              </a:lnSpc>
              <a:spcBef>
                <a:spcPts val="0"/>
              </a:spcBef>
              <a:spcAft>
                <a:spcPts val="0"/>
              </a:spcAft>
              <a:buClr>
                <a:schemeClr val="dk1"/>
              </a:buClr>
              <a:buSzPts val="2000"/>
              <a:buFont typeface="Source Sans Pro"/>
              <a:buChar char="○"/>
            </a:pPr>
            <a:r>
              <a:rPr lang="fr" sz="2000">
                <a:solidFill>
                  <a:schemeClr val="dk1"/>
                </a:solidFill>
                <a:latin typeface="Source Sans Pro"/>
                <a:ea typeface="Source Sans Pro"/>
                <a:cs typeface="Source Sans Pro"/>
                <a:sym typeface="Source Sans Pro"/>
              </a:rPr>
              <a:t>ARC</a:t>
            </a:r>
            <a:endParaRPr sz="2000">
              <a:solidFill>
                <a:schemeClr val="dk1"/>
              </a:solidFill>
              <a:latin typeface="Source Sans Pro"/>
              <a:ea typeface="Source Sans Pro"/>
              <a:cs typeface="Source Sans Pro"/>
              <a:sym typeface="Source Sans Pro"/>
            </a:endParaRPr>
          </a:p>
          <a:p>
            <a:pPr indent="-355600" lvl="1" marL="914400" rtl="0" algn="l">
              <a:lnSpc>
                <a:spcPct val="90000"/>
              </a:lnSpc>
              <a:spcBef>
                <a:spcPts val="0"/>
              </a:spcBef>
              <a:spcAft>
                <a:spcPts val="0"/>
              </a:spcAft>
              <a:buClr>
                <a:schemeClr val="dk1"/>
              </a:buClr>
              <a:buSzPts val="2000"/>
              <a:buFont typeface="Source Sans Pro"/>
              <a:buChar char="○"/>
            </a:pPr>
            <a:r>
              <a:rPr lang="fr" sz="2000">
                <a:solidFill>
                  <a:schemeClr val="dk1"/>
                </a:solidFill>
                <a:latin typeface="Source Sans Pro"/>
                <a:ea typeface="Source Sans Pro"/>
                <a:cs typeface="Source Sans Pro"/>
                <a:sym typeface="Source Sans Pro"/>
              </a:rPr>
              <a:t>MMLU</a:t>
            </a:r>
            <a:endParaRPr sz="2000"/>
          </a:p>
        </p:txBody>
      </p:sp>
      <p:pic>
        <p:nvPicPr>
          <p:cNvPr id="501" name="Google Shape;501;p51"/>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2"/>
          <p:cNvPicPr preferRelativeResize="0"/>
          <p:nvPr/>
        </p:nvPicPr>
        <p:blipFill>
          <a:blip r:embed="rId3">
            <a:alphaModFix/>
          </a:blip>
          <a:stretch>
            <a:fillRect/>
          </a:stretch>
        </p:blipFill>
        <p:spPr>
          <a:xfrm>
            <a:off x="3398385" y="1398175"/>
            <a:ext cx="5745613" cy="3745326"/>
          </a:xfrm>
          <a:prstGeom prst="rect">
            <a:avLst/>
          </a:prstGeom>
          <a:noFill/>
          <a:ln>
            <a:noFill/>
          </a:ln>
        </p:spPr>
      </p:pic>
      <p:sp>
        <p:nvSpPr>
          <p:cNvPr id="507" name="Google Shape;507;p52"/>
          <p:cNvSpPr txBox="1"/>
          <p:nvPr>
            <p:ph idx="1" type="body"/>
          </p:nvPr>
        </p:nvSpPr>
        <p:spPr>
          <a:xfrm>
            <a:off x="286450" y="1053225"/>
            <a:ext cx="5029500" cy="3981600"/>
          </a:xfrm>
          <a:prstGeom prst="rect">
            <a:avLst/>
          </a:prstGeom>
        </p:spPr>
        <p:txBody>
          <a:bodyPr anchorCtr="0" anchor="t" bIns="19050" lIns="19050" spcFirstLastPara="1" rIns="19050" wrap="square" tIns="19050">
            <a:normAutofit fontScale="77500"/>
          </a:bodyPr>
          <a:lstStyle/>
          <a:p>
            <a:pPr indent="0" lvl="0" marL="0" rtl="0" algn="l">
              <a:spcBef>
                <a:spcPts val="0"/>
              </a:spcBef>
              <a:spcAft>
                <a:spcPts val="0"/>
              </a:spcAft>
              <a:buNone/>
            </a:pPr>
            <a:r>
              <a:rPr lang="fr"/>
              <a:t>2</a:t>
            </a:r>
            <a:r>
              <a:rPr lang="fr"/>
              <a:t>. Manual data inspection</a:t>
            </a:r>
            <a:endParaRPr/>
          </a:p>
          <a:p>
            <a:pPr indent="-346710" lvl="0" marL="914400" rtl="0" algn="l">
              <a:spcBef>
                <a:spcPts val="0"/>
              </a:spcBef>
              <a:spcAft>
                <a:spcPts val="0"/>
              </a:spcAft>
              <a:buSzPct val="100000"/>
              <a:buChar char="★"/>
            </a:pPr>
            <a:r>
              <a:rPr lang="fr"/>
              <a:t>Inspect 10 documents for your top domains/URLs</a:t>
            </a:r>
            <a:endParaRPr/>
          </a:p>
          <a:p>
            <a:pPr indent="-346710" lvl="0" marL="914400" rtl="0" algn="l">
              <a:spcBef>
                <a:spcPts val="0"/>
              </a:spcBef>
              <a:spcAft>
                <a:spcPts val="0"/>
              </a:spcAft>
              <a:buSzPct val="100000"/>
              <a:buChar char="★"/>
            </a:pPr>
            <a:r>
              <a:rPr lang="fr"/>
              <a:t>Inspect at various stage until post tokenization</a:t>
            </a:r>
            <a:endParaRPr/>
          </a:p>
          <a:p>
            <a:pPr indent="-346710" lvl="0" marL="914400" rtl="0" algn="l">
              <a:spcBef>
                <a:spcPts val="0"/>
              </a:spcBef>
              <a:spcAft>
                <a:spcPts val="0"/>
              </a:spcAft>
              <a:buSzPct val="100000"/>
              <a:buChar char="★"/>
            </a:pPr>
            <a:r>
              <a:rPr lang="fr"/>
              <a:t>Inspect kepts and discarded documents</a:t>
            </a:r>
            <a:endParaRPr/>
          </a:p>
          <a:p>
            <a:pPr indent="-346710" lvl="0" marL="914400" rtl="0" algn="l">
              <a:spcBef>
                <a:spcPts val="0"/>
              </a:spcBef>
              <a:spcAft>
                <a:spcPts val="0"/>
              </a:spcAft>
              <a:buSzPct val="100000"/>
              <a:buChar char="★"/>
            </a:pPr>
            <a:r>
              <a:rPr lang="fr"/>
              <a:t>Search tools in the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3. Maps and clustering</a:t>
            </a:r>
            <a:endParaRPr/>
          </a:p>
          <a:p>
            <a:pPr indent="0" lvl="0" marL="0" rtl="0" algn="l">
              <a:spcBef>
                <a:spcPts val="0"/>
              </a:spcBef>
              <a:spcAft>
                <a:spcPts val="0"/>
              </a:spcAft>
              <a:buNone/>
            </a:pPr>
            <a:r>
              <a:rPr lang="fr"/>
              <a:t>  </a:t>
            </a:r>
            <a:r>
              <a:rPr lang="fr" u="sng">
                <a:solidFill>
                  <a:schemeClr val="hlink"/>
                </a:solidFill>
                <a:hlinkClick r:id="rId4"/>
              </a:rPr>
              <a:t>https://github.com/huggingface/text-clustering</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4. Uncommon: training a tokenizer and inspect the top/last/longest tokens :)</a:t>
            </a:r>
            <a:endParaRPr/>
          </a:p>
        </p:txBody>
      </p:sp>
      <p:sp>
        <p:nvSpPr>
          <p:cNvPr id="508" name="Google Shape;508;p52"/>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How to evaluate data quality</a:t>
            </a:r>
            <a:endParaRPr/>
          </a:p>
        </p:txBody>
      </p:sp>
      <p:pic>
        <p:nvPicPr>
          <p:cNvPr id="509" name="Google Shape;509;p52"/>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idx="1" type="body"/>
          </p:nvPr>
        </p:nvSpPr>
        <p:spPr>
          <a:xfrm>
            <a:off x="438850" y="1686675"/>
            <a:ext cx="8328600" cy="28530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b="1" lang="fr" sz="7200">
                <a:latin typeface="Arial"/>
                <a:ea typeface="Arial"/>
                <a:cs typeface="Arial"/>
                <a:sym typeface="Arial"/>
              </a:rPr>
              <a:t>Quick intro</a:t>
            </a:r>
            <a:endParaRPr b="1" sz="7200">
              <a:latin typeface="Arial"/>
              <a:ea typeface="Arial"/>
              <a:cs typeface="Arial"/>
              <a:sym typeface="Arial"/>
            </a:endParaRPr>
          </a:p>
        </p:txBody>
      </p:sp>
      <p:sp>
        <p:nvSpPr>
          <p:cNvPr id="515" name="Google Shape;515;p53"/>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datatrove</a:t>
            </a:r>
            <a:endParaRPr/>
          </a:p>
        </p:txBody>
      </p:sp>
      <p:pic>
        <p:nvPicPr>
          <p:cNvPr id="516" name="Google Shape;516;p53"/>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idx="1" type="body"/>
          </p:nvPr>
        </p:nvSpPr>
        <p:spPr>
          <a:xfrm>
            <a:off x="438850" y="1053225"/>
            <a:ext cx="83286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Started as an open reproduction of RefinedWeb</a:t>
            </a:r>
            <a:endParaRPr/>
          </a:p>
          <a:p>
            <a:pPr indent="-381000" lvl="0" marL="457200" rtl="0" algn="l">
              <a:spcBef>
                <a:spcPts val="0"/>
              </a:spcBef>
              <a:spcAft>
                <a:spcPts val="0"/>
              </a:spcAft>
              <a:buSzPts val="2400"/>
              <a:buChar char="★"/>
            </a:pPr>
            <a:r>
              <a:rPr lang="fr"/>
              <a:t>Ended up in a fully-fledged lightweight library for </a:t>
            </a:r>
            <a:r>
              <a:rPr lang="fr"/>
              <a:t>processing, filter and deduplicate text data at a very large scale.</a:t>
            </a:r>
            <a:endParaRPr/>
          </a:p>
          <a:p>
            <a:pPr indent="-381000" lvl="0" marL="457200" rtl="0" algn="l">
              <a:spcBef>
                <a:spcPts val="0"/>
              </a:spcBef>
              <a:spcAft>
                <a:spcPts val="0"/>
              </a:spcAft>
              <a:buSzPts val="2400"/>
              <a:buChar char="★"/>
            </a:pPr>
            <a:r>
              <a:rPr lang="fr"/>
              <a:t>Provides prebuilt commonly used processing blocks with a framework to easily add custom functionality.</a:t>
            </a:r>
            <a:endParaRPr/>
          </a:p>
          <a:p>
            <a:pPr indent="-381000" lvl="0" marL="457200" rtl="0" algn="l">
              <a:spcBef>
                <a:spcPts val="0"/>
              </a:spcBef>
              <a:spcAft>
                <a:spcPts val="0"/>
              </a:spcAft>
              <a:buClr>
                <a:schemeClr val="dk1"/>
              </a:buClr>
              <a:buSzPts val="2400"/>
              <a:buChar char="★"/>
            </a:pPr>
            <a:r>
              <a:rPr lang="fr">
                <a:solidFill>
                  <a:schemeClr val="dk1"/>
                </a:solidFill>
              </a:rPr>
              <a:t>Full python</a:t>
            </a:r>
            <a:endParaRPr/>
          </a:p>
          <a:p>
            <a:pPr indent="-381000" lvl="0" marL="457200" rtl="0" algn="l">
              <a:spcBef>
                <a:spcPts val="0"/>
              </a:spcBef>
              <a:spcAft>
                <a:spcPts val="0"/>
              </a:spcAft>
              <a:buSzPts val="2400"/>
              <a:buChar char="★"/>
            </a:pPr>
            <a:r>
              <a:rPr lang="fr"/>
              <a:t>Local, remote and other file systems are supported through fsspec.</a:t>
            </a:r>
            <a:endParaRPr/>
          </a:p>
          <a:p>
            <a:pPr indent="-381000" lvl="0" marL="457200" rtl="0" algn="l">
              <a:spcBef>
                <a:spcPts val="0"/>
              </a:spcBef>
              <a:spcAft>
                <a:spcPts val="0"/>
              </a:spcAft>
              <a:buSzPts val="2400"/>
              <a:buChar char="★"/>
            </a:pPr>
            <a:r>
              <a:rPr lang="fr"/>
              <a:t>Scaled to 20k+ nodes on SLURM</a:t>
            </a:r>
            <a:endParaRPr/>
          </a:p>
        </p:txBody>
      </p:sp>
      <p:sp>
        <p:nvSpPr>
          <p:cNvPr id="522" name="Google Shape;522;p54"/>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datatrove</a:t>
            </a:r>
            <a:endParaRPr/>
          </a:p>
        </p:txBody>
      </p:sp>
      <p:pic>
        <p:nvPicPr>
          <p:cNvPr id="523" name="Google Shape;523;p54"/>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5"/>
          <p:cNvSpPr txBox="1"/>
          <p:nvPr>
            <p:ph idx="1" type="body"/>
          </p:nvPr>
        </p:nvSpPr>
        <p:spPr>
          <a:xfrm>
            <a:off x="438850" y="1686675"/>
            <a:ext cx="8328600" cy="28530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b="1" lang="fr" sz="7200">
                <a:latin typeface="Arial"/>
                <a:ea typeface="Arial"/>
                <a:cs typeface="Arial"/>
                <a:sym typeface="Arial"/>
              </a:rPr>
              <a:t>Quick intro</a:t>
            </a:r>
            <a:endParaRPr b="1" sz="7200">
              <a:latin typeface="Arial"/>
              <a:ea typeface="Arial"/>
              <a:cs typeface="Arial"/>
              <a:sym typeface="Arial"/>
            </a:endParaRPr>
          </a:p>
        </p:txBody>
      </p:sp>
      <p:sp>
        <p:nvSpPr>
          <p:cNvPr id="529" name="Google Shape;529;p55"/>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lighteval</a:t>
            </a:r>
            <a:endParaRPr/>
          </a:p>
        </p:txBody>
      </p:sp>
      <p:pic>
        <p:nvPicPr>
          <p:cNvPr id="530" name="Google Shape;530;p55"/>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rPr b="1" lang="fr"/>
              <a:t>WTF is Hugging Face?</a:t>
            </a:r>
            <a:endParaRPr b="1"/>
          </a:p>
        </p:txBody>
      </p:sp>
      <p:pic>
        <p:nvPicPr>
          <p:cNvPr id="100" name="Google Shape;100;p20"/>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6"/>
          <p:cNvSpPr txBox="1"/>
          <p:nvPr>
            <p:ph idx="1" type="body"/>
          </p:nvPr>
        </p:nvSpPr>
        <p:spPr>
          <a:xfrm>
            <a:off x="438850" y="1053225"/>
            <a:ext cx="8328600" cy="3486600"/>
          </a:xfrm>
          <a:prstGeom prst="rect">
            <a:avLst/>
          </a:prstGeom>
        </p:spPr>
        <p:txBody>
          <a:bodyPr anchorCtr="0" anchor="t" bIns="19050" lIns="19050" spcFirstLastPara="1" rIns="19050" wrap="square" tIns="19050">
            <a:normAutofit/>
          </a:bodyPr>
          <a:lstStyle/>
          <a:p>
            <a:pPr indent="-387350" lvl="0" marL="457200" rtl="0" algn="l">
              <a:lnSpc>
                <a:spcPct val="115000"/>
              </a:lnSpc>
              <a:spcBef>
                <a:spcPts val="0"/>
              </a:spcBef>
              <a:spcAft>
                <a:spcPts val="0"/>
              </a:spcAft>
              <a:buSzPts val="2500"/>
              <a:buChar char="★"/>
            </a:pPr>
            <a:r>
              <a:rPr lang="fr" sz="2500"/>
              <a:t>L</a:t>
            </a:r>
            <a:r>
              <a:rPr lang="fr" sz="2500"/>
              <a:t>ightweight LLM evaluation suite</a:t>
            </a:r>
            <a:endParaRPr sz="2500"/>
          </a:p>
          <a:p>
            <a:pPr indent="-387350" lvl="0" marL="457200" rtl="0" algn="l">
              <a:lnSpc>
                <a:spcPct val="115000"/>
              </a:lnSpc>
              <a:spcBef>
                <a:spcPts val="0"/>
              </a:spcBef>
              <a:spcAft>
                <a:spcPts val="0"/>
              </a:spcAft>
              <a:buSzPts val="2500"/>
              <a:buChar char="★"/>
            </a:pPr>
            <a:r>
              <a:rPr lang="fr" sz="2500"/>
              <a:t>Allow to evaluate models with 3D parallelism</a:t>
            </a:r>
            <a:endParaRPr sz="2500"/>
          </a:p>
          <a:p>
            <a:pPr indent="-387350" lvl="0" marL="457200" rtl="0" algn="l">
              <a:lnSpc>
                <a:spcPct val="115000"/>
              </a:lnSpc>
              <a:spcBef>
                <a:spcPts val="0"/>
              </a:spcBef>
              <a:spcAft>
                <a:spcPts val="0"/>
              </a:spcAft>
              <a:buSzPts val="2500"/>
              <a:buChar char="★"/>
            </a:pPr>
            <a:r>
              <a:rPr lang="fr" sz="2500"/>
              <a:t>Custom evals and prompt explorations</a:t>
            </a:r>
            <a:endParaRPr sz="2500"/>
          </a:p>
          <a:p>
            <a:pPr indent="-387350" lvl="0" marL="457200" rtl="0" algn="l">
              <a:lnSpc>
                <a:spcPct val="115000"/>
              </a:lnSpc>
              <a:spcBef>
                <a:spcPts val="0"/>
              </a:spcBef>
              <a:spcAft>
                <a:spcPts val="0"/>
              </a:spcAft>
              <a:buSzPts val="2500"/>
              <a:buChar char="★"/>
            </a:pPr>
            <a:r>
              <a:rPr lang="fr" sz="2500"/>
              <a:t>Push to hub/WandB/tensorboard</a:t>
            </a:r>
            <a:endParaRPr sz="2500"/>
          </a:p>
        </p:txBody>
      </p:sp>
      <p:sp>
        <p:nvSpPr>
          <p:cNvPr id="536" name="Google Shape;536;p56"/>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Clr>
                <a:schemeClr val="dk1"/>
              </a:buClr>
              <a:buSzPts val="1100"/>
              <a:buFont typeface="Arial"/>
              <a:buNone/>
            </a:pPr>
            <a:r>
              <a:rPr lang="fr"/>
              <a:t>lighteval</a:t>
            </a:r>
            <a:endParaRPr/>
          </a:p>
        </p:txBody>
      </p:sp>
      <p:pic>
        <p:nvPicPr>
          <p:cNvPr id="537" name="Google Shape;537;p56"/>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7"/>
          <p:cNvSpPr txBox="1"/>
          <p:nvPr>
            <p:ph type="ctrTitle"/>
          </p:nvPr>
        </p:nvSpPr>
        <p:spPr>
          <a:xfrm>
            <a:off x="311708" y="744575"/>
            <a:ext cx="8520600" cy="20526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rPr lang="fr"/>
              <a:t>Training:</a:t>
            </a:r>
            <a:endParaRPr/>
          </a:p>
          <a:p>
            <a:pPr indent="0" lvl="0" marL="0" rtl="0" algn="ctr">
              <a:spcBef>
                <a:spcPts val="0"/>
              </a:spcBef>
              <a:spcAft>
                <a:spcPts val="0"/>
              </a:spcAft>
              <a:buNone/>
            </a:pPr>
            <a:r>
              <a:rPr lang="fr"/>
              <a:t>2. Modeling</a:t>
            </a:r>
            <a:endParaRPr/>
          </a:p>
        </p:txBody>
      </p:sp>
      <p:pic>
        <p:nvPicPr>
          <p:cNvPr id="543" name="Google Shape;543;p57"/>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8"/>
          <p:cNvSpPr txBox="1"/>
          <p:nvPr>
            <p:ph idx="1" type="body"/>
          </p:nvPr>
        </p:nvSpPr>
        <p:spPr>
          <a:xfrm>
            <a:off x="438850" y="1053225"/>
            <a:ext cx="7269000" cy="3486600"/>
          </a:xfrm>
          <a:prstGeom prst="rect">
            <a:avLst/>
          </a:prstGeom>
        </p:spPr>
        <p:txBody>
          <a:bodyPr anchorCtr="0" anchor="t" bIns="19050" lIns="19050" spcFirstLastPara="1" rIns="19050" wrap="square" tIns="19050">
            <a:normAutofit lnSpcReduction="20000"/>
          </a:bodyPr>
          <a:lstStyle/>
          <a:p>
            <a:pPr indent="0" lvl="0" marL="0" rtl="0" algn="l">
              <a:spcBef>
                <a:spcPts val="0"/>
              </a:spcBef>
              <a:spcAft>
                <a:spcPts val="0"/>
              </a:spcAft>
              <a:buNone/>
            </a:pPr>
            <a:r>
              <a:rPr lang="fr"/>
              <a:t>Training LLM: the essential elements</a:t>
            </a:r>
            <a:endParaRPr/>
          </a:p>
          <a:p>
            <a:pPr indent="-381000" lvl="0" marL="457200" rtl="0" algn="l">
              <a:spcBef>
                <a:spcPts val="0"/>
              </a:spcBef>
              <a:spcAft>
                <a:spcPts val="0"/>
              </a:spcAft>
              <a:buSzPts val="2400"/>
              <a:buChar char="★"/>
            </a:pPr>
            <a:r>
              <a:rPr lang="fr"/>
              <a:t>size/efficiency</a:t>
            </a:r>
            <a:endParaRPr/>
          </a:p>
          <a:p>
            <a:pPr indent="-381000" lvl="1" marL="914400" rtl="0" algn="l">
              <a:spcBef>
                <a:spcPts val="0"/>
              </a:spcBef>
              <a:spcAft>
                <a:spcPts val="0"/>
              </a:spcAft>
              <a:buClr>
                <a:schemeClr val="dk1"/>
              </a:buClr>
              <a:buSzPts val="2400"/>
              <a:buChar char="○"/>
            </a:pPr>
            <a:r>
              <a:rPr lang="fr" sz="2400">
                <a:solidFill>
                  <a:schemeClr val="dk1"/>
                </a:solidFill>
              </a:rPr>
              <a:t>parallelism</a:t>
            </a:r>
            <a:endParaRPr sz="2400">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asynchronicity</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kernel merging</a:t>
            </a:r>
            <a:endParaRPr>
              <a:solidFill>
                <a:schemeClr val="dk1"/>
              </a:solidFill>
            </a:endParaRPr>
          </a:p>
          <a:p>
            <a:pPr indent="-381000" lvl="1" marL="914400" rtl="0" algn="l">
              <a:spcBef>
                <a:spcPts val="0"/>
              </a:spcBef>
              <a:spcAft>
                <a:spcPts val="0"/>
              </a:spcAft>
              <a:buClr>
                <a:schemeClr val="dk1"/>
              </a:buClr>
              <a:buSzPts val="2400"/>
              <a:buChar char="○"/>
            </a:pPr>
            <a:r>
              <a:rPr lang="fr" sz="2400">
                <a:solidFill>
                  <a:schemeClr val="dk1"/>
                </a:solidFill>
              </a:rPr>
              <a:t>attention</a:t>
            </a:r>
            <a:endParaRPr/>
          </a:p>
          <a:p>
            <a:pPr indent="-381000" lvl="0" marL="457200" rtl="0" algn="l">
              <a:spcBef>
                <a:spcPts val="0"/>
              </a:spcBef>
              <a:spcAft>
                <a:spcPts val="0"/>
              </a:spcAft>
              <a:buSzPts val="2400"/>
              <a:buChar char="★"/>
            </a:pPr>
            <a:r>
              <a:rPr lang="fr"/>
              <a:t>instabilities</a:t>
            </a:r>
            <a:endParaRPr/>
          </a:p>
          <a:p>
            <a:pPr indent="-381000" lvl="1" marL="914400" rtl="0" algn="l">
              <a:spcBef>
                <a:spcPts val="0"/>
              </a:spcBef>
              <a:spcAft>
                <a:spcPts val="0"/>
              </a:spcAft>
              <a:buClr>
                <a:schemeClr val="dk1"/>
              </a:buClr>
              <a:buSzPts val="2400"/>
              <a:buChar char="○"/>
            </a:pPr>
            <a:r>
              <a:rPr lang="fr" sz="2400">
                <a:solidFill>
                  <a:schemeClr val="dk1"/>
                </a:solidFill>
              </a:rPr>
              <a:t>stable training recipes</a:t>
            </a:r>
            <a:endParaRPr/>
          </a:p>
          <a:p>
            <a:pPr indent="-381000" lvl="0" marL="457200" rtl="0" algn="l">
              <a:spcBef>
                <a:spcPts val="0"/>
              </a:spcBef>
              <a:spcAft>
                <a:spcPts val="0"/>
              </a:spcAft>
              <a:buSzPts val="2400"/>
              <a:buChar char="★"/>
            </a:pPr>
            <a:r>
              <a:rPr lang="fr"/>
              <a:t>capacity</a:t>
            </a:r>
            <a:endParaRPr/>
          </a:p>
          <a:p>
            <a:pPr indent="-381000" lvl="1" marL="914400" rtl="0" algn="l">
              <a:spcBef>
                <a:spcPts val="0"/>
              </a:spcBef>
              <a:spcAft>
                <a:spcPts val="0"/>
              </a:spcAft>
              <a:buSzPts val="2400"/>
              <a:buChar char="○"/>
            </a:pPr>
            <a:r>
              <a:rPr lang="fr" sz="2400"/>
              <a:t>mixture of experts</a:t>
            </a:r>
            <a:endParaRPr sz="2400"/>
          </a:p>
          <a:p>
            <a:pPr indent="-406400" lvl="1" marL="914400" rtl="0" algn="l">
              <a:spcBef>
                <a:spcPts val="0"/>
              </a:spcBef>
              <a:spcAft>
                <a:spcPts val="0"/>
              </a:spcAft>
              <a:buSzPts val="2800"/>
              <a:buChar char="○"/>
            </a:pPr>
            <a:r>
              <a:rPr lang="fr" sz="2400"/>
              <a:t>mamba</a:t>
            </a:r>
            <a:endParaRPr sz="2400"/>
          </a:p>
        </p:txBody>
      </p:sp>
      <p:sp>
        <p:nvSpPr>
          <p:cNvPr id="549" name="Google Shape;549;p58"/>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Training the model</a:t>
            </a:r>
            <a:endParaRPr/>
          </a:p>
        </p:txBody>
      </p:sp>
      <p:pic>
        <p:nvPicPr>
          <p:cNvPr id="550" name="Google Shape;550;p58"/>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txBox="1"/>
          <p:nvPr>
            <p:ph idx="1" type="body"/>
          </p:nvPr>
        </p:nvSpPr>
        <p:spPr>
          <a:xfrm>
            <a:off x="286450" y="1933516"/>
            <a:ext cx="5180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556" name="Google Shape;556;p59"/>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Parallelism</a:t>
            </a:r>
            <a:endParaRPr/>
          </a:p>
        </p:txBody>
      </p:sp>
      <p:pic>
        <p:nvPicPr>
          <p:cNvPr id="557" name="Google Shape;557;p59"/>
          <p:cNvPicPr preferRelativeResize="0"/>
          <p:nvPr/>
        </p:nvPicPr>
        <p:blipFill>
          <a:blip r:embed="rId3">
            <a:alphaModFix/>
          </a:blip>
          <a:stretch>
            <a:fillRect/>
          </a:stretch>
        </p:blipFill>
        <p:spPr>
          <a:xfrm>
            <a:off x="4269350" y="852250"/>
            <a:ext cx="3345220" cy="4291249"/>
          </a:xfrm>
          <a:prstGeom prst="rect">
            <a:avLst/>
          </a:prstGeom>
          <a:noFill/>
          <a:ln>
            <a:noFill/>
          </a:ln>
        </p:spPr>
      </p:pic>
      <p:cxnSp>
        <p:nvCxnSpPr>
          <p:cNvPr id="558" name="Google Shape;558;p59"/>
          <p:cNvCxnSpPr/>
          <p:nvPr/>
        </p:nvCxnSpPr>
        <p:spPr>
          <a:xfrm flipH="1" rot="10800000">
            <a:off x="3316750" y="1936250"/>
            <a:ext cx="976500" cy="589200"/>
          </a:xfrm>
          <a:prstGeom prst="straightConnector1">
            <a:avLst/>
          </a:prstGeom>
          <a:noFill/>
          <a:ln cap="flat" cmpd="sng" w="28575">
            <a:solidFill>
              <a:schemeClr val="dk2"/>
            </a:solidFill>
            <a:prstDash val="solid"/>
            <a:round/>
            <a:headEnd len="med" w="med" type="none"/>
            <a:tailEnd len="med" w="med" type="triangle"/>
          </a:ln>
        </p:spPr>
      </p:cxnSp>
      <p:cxnSp>
        <p:nvCxnSpPr>
          <p:cNvPr id="559" name="Google Shape;559;p59"/>
          <p:cNvCxnSpPr/>
          <p:nvPr/>
        </p:nvCxnSpPr>
        <p:spPr>
          <a:xfrm flipH="1" rot="10800000">
            <a:off x="3594550" y="2828625"/>
            <a:ext cx="656700" cy="58800"/>
          </a:xfrm>
          <a:prstGeom prst="straightConnector1">
            <a:avLst/>
          </a:prstGeom>
          <a:noFill/>
          <a:ln cap="flat" cmpd="sng" w="28575">
            <a:solidFill>
              <a:schemeClr val="dk2"/>
            </a:solidFill>
            <a:prstDash val="solid"/>
            <a:round/>
            <a:headEnd len="med" w="med" type="none"/>
            <a:tailEnd len="med" w="med" type="triangle"/>
          </a:ln>
        </p:spPr>
      </p:cxnSp>
      <p:cxnSp>
        <p:nvCxnSpPr>
          <p:cNvPr id="560" name="Google Shape;560;p59"/>
          <p:cNvCxnSpPr/>
          <p:nvPr/>
        </p:nvCxnSpPr>
        <p:spPr>
          <a:xfrm>
            <a:off x="3805000" y="3291500"/>
            <a:ext cx="825000" cy="370500"/>
          </a:xfrm>
          <a:prstGeom prst="straightConnector1">
            <a:avLst/>
          </a:prstGeom>
          <a:noFill/>
          <a:ln cap="flat" cmpd="sng" w="28575">
            <a:solidFill>
              <a:schemeClr val="dk2"/>
            </a:solidFill>
            <a:prstDash val="solid"/>
            <a:round/>
            <a:headEnd len="med" w="med" type="none"/>
            <a:tailEnd len="med" w="med" type="triangle"/>
          </a:ln>
        </p:spPr>
      </p:cxnSp>
      <p:pic>
        <p:nvPicPr>
          <p:cNvPr id="561" name="Google Shape;561;p59"/>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0"/>
          <p:cNvSpPr txBox="1"/>
          <p:nvPr>
            <p:ph idx="1" type="body"/>
          </p:nvPr>
        </p:nvSpPr>
        <p:spPr>
          <a:xfrm>
            <a:off x="286450" y="1434225"/>
            <a:ext cx="5180700" cy="3486600"/>
          </a:xfrm>
          <a:prstGeom prst="rect">
            <a:avLst/>
          </a:prstGeom>
        </p:spPr>
        <p:txBody>
          <a:bodyPr anchorCtr="0" anchor="t" bIns="19050" lIns="19050" spcFirstLastPara="1" rIns="19050" wrap="square" tIns="19050">
            <a:normAutofit lnSpcReduction="10000"/>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usually work out-of-the-box</a:t>
            </a:r>
            <a:endParaRPr>
              <a:solidFill>
                <a:schemeClr val="dk1"/>
              </a:solidFill>
            </a:endParaRPr>
          </a:p>
          <a:p>
            <a:pPr indent="-336550" lvl="3" marL="1828800" rtl="0" algn="l">
              <a:spcBef>
                <a:spcPts val="0"/>
              </a:spcBef>
              <a:spcAft>
                <a:spcPts val="0"/>
              </a:spcAft>
              <a:buClr>
                <a:schemeClr val="dk1"/>
              </a:buClr>
              <a:buSzPts val="1700"/>
              <a:buChar char="●"/>
            </a:pPr>
            <a:r>
              <a:rPr lang="fr">
                <a:solidFill>
                  <a:schemeClr val="dk1"/>
                </a:solidFill>
              </a:rPr>
              <a:t>just need to be </a:t>
            </a:r>
            <a:r>
              <a:rPr lang="fr">
                <a:solidFill>
                  <a:schemeClr val="dk1"/>
                </a:solidFill>
              </a:rPr>
              <a:t>careful with dataloading</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challenges:	</a:t>
            </a:r>
            <a:endParaRPr>
              <a:solidFill>
                <a:schemeClr val="dk1"/>
              </a:solidFill>
            </a:endParaRPr>
          </a:p>
          <a:p>
            <a:pPr indent="-336550" lvl="3" marL="1828800" rtl="0" algn="l">
              <a:spcBef>
                <a:spcPts val="0"/>
              </a:spcBef>
              <a:spcAft>
                <a:spcPts val="0"/>
              </a:spcAft>
              <a:buClr>
                <a:schemeClr val="dk1"/>
              </a:buClr>
              <a:buSzPts val="1700"/>
              <a:buChar char="●"/>
            </a:pPr>
            <a:r>
              <a:rPr lang="fr">
                <a:solidFill>
                  <a:schemeClr val="dk1"/>
                </a:solidFill>
              </a:rPr>
              <a:t>compute efficiency for gradient all-reduce</a:t>
            </a:r>
            <a:endParaRPr>
              <a:solidFill>
                <a:schemeClr val="dk1"/>
              </a:solidFill>
            </a:endParaRPr>
          </a:p>
          <a:p>
            <a:pPr indent="-336550" lvl="3" marL="1828800" rtl="0" algn="l">
              <a:spcBef>
                <a:spcPts val="0"/>
              </a:spcBef>
              <a:spcAft>
                <a:spcPts val="0"/>
              </a:spcAft>
              <a:buClr>
                <a:schemeClr val="dk1"/>
              </a:buClr>
              <a:buSzPts val="1700"/>
              <a:buChar char="●"/>
            </a:pPr>
            <a:r>
              <a:rPr lang="fr">
                <a:solidFill>
                  <a:schemeClr val="dk1"/>
                </a:solidFill>
              </a:rPr>
              <a:t>training efficiency of batch-size</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567" name="Google Shape;567;p60"/>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Data Parallelism</a:t>
            </a:r>
            <a:endParaRPr/>
          </a:p>
        </p:txBody>
      </p:sp>
      <p:pic>
        <p:nvPicPr>
          <p:cNvPr id="568" name="Google Shape;568;p60"/>
          <p:cNvPicPr preferRelativeResize="0"/>
          <p:nvPr/>
        </p:nvPicPr>
        <p:blipFill rotWithShape="1">
          <a:blip r:embed="rId3">
            <a:alphaModFix/>
          </a:blip>
          <a:srcRect b="63058" l="0" r="0" t="0"/>
          <a:stretch/>
        </p:blipFill>
        <p:spPr>
          <a:xfrm>
            <a:off x="5606925" y="242950"/>
            <a:ext cx="2098475" cy="994399"/>
          </a:xfrm>
          <a:prstGeom prst="rect">
            <a:avLst/>
          </a:prstGeom>
          <a:noFill/>
          <a:ln>
            <a:noFill/>
          </a:ln>
        </p:spPr>
      </p:pic>
      <p:pic>
        <p:nvPicPr>
          <p:cNvPr id="569" name="Google Shape;569;p60"/>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idx="1" type="body"/>
          </p:nvPr>
        </p:nvSpPr>
        <p:spPr>
          <a:xfrm>
            <a:off x="286450" y="1434225"/>
            <a:ext cx="5180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Re-write model code</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Combine collumn/row slicing</a:t>
            </a:r>
            <a:br>
              <a:rPr lang="fr">
                <a:solidFill>
                  <a:schemeClr val="dk1"/>
                </a:solidFill>
              </a:rPr>
            </a:br>
            <a:r>
              <a:rPr lang="fr">
                <a:solidFill>
                  <a:schemeClr val="dk1"/>
                </a:solidFill>
              </a:rPr>
              <a:t>to reduce sync points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575" name="Google Shape;575;p61"/>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Tensor Parallelism</a:t>
            </a:r>
            <a:endParaRPr/>
          </a:p>
        </p:txBody>
      </p:sp>
      <p:pic>
        <p:nvPicPr>
          <p:cNvPr id="576" name="Google Shape;576;p61"/>
          <p:cNvPicPr preferRelativeResize="0"/>
          <p:nvPr/>
        </p:nvPicPr>
        <p:blipFill rotWithShape="1">
          <a:blip r:embed="rId3">
            <a:alphaModFix/>
          </a:blip>
          <a:srcRect b="34017" l="0" r="0" t="37216"/>
          <a:stretch/>
        </p:blipFill>
        <p:spPr>
          <a:xfrm>
            <a:off x="5467150" y="333306"/>
            <a:ext cx="2238250" cy="825943"/>
          </a:xfrm>
          <a:prstGeom prst="rect">
            <a:avLst/>
          </a:prstGeom>
          <a:noFill/>
          <a:ln>
            <a:noFill/>
          </a:ln>
        </p:spPr>
      </p:pic>
      <p:pic>
        <p:nvPicPr>
          <p:cNvPr id="577" name="Google Shape;577;p61"/>
          <p:cNvPicPr preferRelativeResize="0"/>
          <p:nvPr/>
        </p:nvPicPr>
        <p:blipFill>
          <a:blip r:embed="rId4">
            <a:alphaModFix/>
          </a:blip>
          <a:stretch>
            <a:fillRect/>
          </a:stretch>
        </p:blipFill>
        <p:spPr>
          <a:xfrm>
            <a:off x="4898650" y="1516050"/>
            <a:ext cx="4188901" cy="3404775"/>
          </a:xfrm>
          <a:prstGeom prst="rect">
            <a:avLst/>
          </a:prstGeom>
          <a:noFill/>
          <a:ln>
            <a:noFill/>
          </a:ln>
        </p:spPr>
      </p:pic>
      <p:pic>
        <p:nvPicPr>
          <p:cNvPr id="578" name="Google Shape;578;p61"/>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2"/>
          <p:cNvSpPr txBox="1"/>
          <p:nvPr>
            <p:ph idx="1" type="body"/>
          </p:nvPr>
        </p:nvSpPr>
        <p:spPr>
          <a:xfrm>
            <a:off x="286450" y="1434225"/>
            <a:ext cx="5180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Re-write model code</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Combine collumn/row slicing</a:t>
            </a:r>
            <a:br>
              <a:rPr lang="fr">
                <a:solidFill>
                  <a:schemeClr val="dk1"/>
                </a:solidFill>
              </a:rPr>
            </a:br>
            <a:r>
              <a:rPr lang="fr">
                <a:solidFill>
                  <a:schemeClr val="dk1"/>
                </a:solidFill>
              </a:rPr>
              <a:t>to reduce sync points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584" name="Google Shape;584;p62"/>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Tensor Parallelism</a:t>
            </a:r>
            <a:endParaRPr/>
          </a:p>
        </p:txBody>
      </p:sp>
      <p:pic>
        <p:nvPicPr>
          <p:cNvPr id="585" name="Google Shape;585;p62"/>
          <p:cNvPicPr preferRelativeResize="0"/>
          <p:nvPr/>
        </p:nvPicPr>
        <p:blipFill>
          <a:blip r:embed="rId3">
            <a:alphaModFix/>
          </a:blip>
          <a:stretch>
            <a:fillRect/>
          </a:stretch>
        </p:blipFill>
        <p:spPr>
          <a:xfrm>
            <a:off x="0" y="1510425"/>
            <a:ext cx="9144003" cy="3263802"/>
          </a:xfrm>
          <a:prstGeom prst="rect">
            <a:avLst/>
          </a:prstGeom>
          <a:noFill/>
          <a:ln>
            <a:noFill/>
          </a:ln>
        </p:spPr>
      </p:pic>
      <p:pic>
        <p:nvPicPr>
          <p:cNvPr id="586" name="Google Shape;586;p62"/>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pic>
        <p:nvPicPr>
          <p:cNvPr id="587" name="Google Shape;587;p62"/>
          <p:cNvPicPr preferRelativeResize="0"/>
          <p:nvPr/>
        </p:nvPicPr>
        <p:blipFill rotWithShape="1">
          <a:blip r:embed="rId5">
            <a:alphaModFix/>
          </a:blip>
          <a:srcRect b="34017" l="0" r="0" t="37216"/>
          <a:stretch/>
        </p:blipFill>
        <p:spPr>
          <a:xfrm>
            <a:off x="5467150" y="333306"/>
            <a:ext cx="2238250" cy="82594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txBox="1"/>
          <p:nvPr>
            <p:ph idx="1" type="body"/>
          </p:nvPr>
        </p:nvSpPr>
        <p:spPr>
          <a:xfrm>
            <a:off x="286450" y="1434225"/>
            <a:ext cx="5180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Groupe sub-parts of the network</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Challenge to keep all GPU busy</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593" name="Google Shape;593;p63"/>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Pipeline Parallelism</a:t>
            </a:r>
            <a:endParaRPr/>
          </a:p>
        </p:txBody>
      </p:sp>
      <p:pic>
        <p:nvPicPr>
          <p:cNvPr id="594" name="Google Shape;594;p63"/>
          <p:cNvPicPr preferRelativeResize="0"/>
          <p:nvPr/>
        </p:nvPicPr>
        <p:blipFill rotWithShape="1">
          <a:blip r:embed="rId3">
            <a:alphaModFix/>
          </a:blip>
          <a:srcRect b="0" l="440" r="-440" t="64917"/>
          <a:stretch/>
        </p:blipFill>
        <p:spPr>
          <a:xfrm>
            <a:off x="5576100" y="298625"/>
            <a:ext cx="2129300" cy="958301"/>
          </a:xfrm>
          <a:prstGeom prst="rect">
            <a:avLst/>
          </a:prstGeom>
          <a:noFill/>
          <a:ln>
            <a:noFill/>
          </a:ln>
        </p:spPr>
      </p:pic>
      <p:pic>
        <p:nvPicPr>
          <p:cNvPr id="595" name="Google Shape;595;p63"/>
          <p:cNvPicPr preferRelativeResize="0"/>
          <p:nvPr/>
        </p:nvPicPr>
        <p:blipFill>
          <a:blip r:embed="rId4">
            <a:alphaModFix/>
          </a:blip>
          <a:stretch>
            <a:fillRect/>
          </a:stretch>
        </p:blipFill>
        <p:spPr>
          <a:xfrm>
            <a:off x="5619550" y="1803801"/>
            <a:ext cx="3372049" cy="1838803"/>
          </a:xfrm>
          <a:prstGeom prst="rect">
            <a:avLst/>
          </a:prstGeom>
          <a:noFill/>
          <a:ln>
            <a:noFill/>
          </a:ln>
        </p:spPr>
      </p:pic>
      <p:pic>
        <p:nvPicPr>
          <p:cNvPr id="596" name="Google Shape;596;p63"/>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4"/>
          <p:cNvSpPr txBox="1"/>
          <p:nvPr>
            <p:ph idx="1" type="body"/>
          </p:nvPr>
        </p:nvSpPr>
        <p:spPr>
          <a:xfrm>
            <a:off x="286450" y="1434225"/>
            <a:ext cx="5180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Groupe sub-parts of the network</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Challenge to keep all GPU busy</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p:txBody>
      </p:sp>
      <p:sp>
        <p:nvSpPr>
          <p:cNvPr id="602" name="Google Shape;602;p64"/>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Parallelism</a:t>
            </a:r>
            <a:endParaRPr/>
          </a:p>
        </p:txBody>
      </p:sp>
      <p:pic>
        <p:nvPicPr>
          <p:cNvPr id="603" name="Google Shape;603;p64"/>
          <p:cNvPicPr preferRelativeResize="0"/>
          <p:nvPr/>
        </p:nvPicPr>
        <p:blipFill>
          <a:blip r:embed="rId3">
            <a:alphaModFix/>
          </a:blip>
          <a:stretch>
            <a:fillRect/>
          </a:stretch>
        </p:blipFill>
        <p:spPr>
          <a:xfrm>
            <a:off x="772900" y="1803800"/>
            <a:ext cx="6624323" cy="3082500"/>
          </a:xfrm>
          <a:prstGeom prst="rect">
            <a:avLst/>
          </a:prstGeom>
          <a:noFill/>
          <a:ln>
            <a:noFill/>
          </a:ln>
        </p:spPr>
      </p:pic>
      <p:pic>
        <p:nvPicPr>
          <p:cNvPr id="604" name="Google Shape;604;p64"/>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pic>
        <p:nvPicPr>
          <p:cNvPr id="605" name="Google Shape;605;p64"/>
          <p:cNvPicPr preferRelativeResize="0"/>
          <p:nvPr/>
        </p:nvPicPr>
        <p:blipFill rotWithShape="1">
          <a:blip r:embed="rId5">
            <a:alphaModFix/>
          </a:blip>
          <a:srcRect b="0" l="440" r="-440" t="64917"/>
          <a:stretch/>
        </p:blipFill>
        <p:spPr>
          <a:xfrm>
            <a:off x="5576100" y="298625"/>
            <a:ext cx="2129300" cy="958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5"/>
          <p:cNvSpPr txBox="1"/>
          <p:nvPr>
            <p:ph idx="1" type="body"/>
          </p:nvPr>
        </p:nvSpPr>
        <p:spPr>
          <a:xfrm>
            <a:off x="286450" y="1434225"/>
            <a:ext cx="85143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4D P</a:t>
            </a:r>
            <a:r>
              <a:rPr lang="fr" sz="2400">
                <a:solidFill>
                  <a:schemeClr val="dk1"/>
                </a:solidFill>
              </a:rPr>
              <a:t>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Data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Tensor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Pipeline Parallelism</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Sequence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Add another parallelism</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Be </a:t>
            </a:r>
            <a:r>
              <a:rPr lang="fr">
                <a:solidFill>
                  <a:schemeClr val="dk1"/>
                </a:solidFill>
              </a:rPr>
              <a:t>careful: another</a:t>
            </a:r>
            <a:br>
              <a:rPr lang="fr">
                <a:solidFill>
                  <a:schemeClr val="dk1"/>
                </a:solidFill>
              </a:rPr>
            </a:br>
            <a:r>
              <a:rPr lang="fr">
                <a:solidFill>
                  <a:schemeClr val="dk1"/>
                </a:solidFill>
              </a:rPr>
              <a:t>“sequence parallelism”</a:t>
            </a:r>
            <a:br>
              <a:rPr lang="fr">
                <a:solidFill>
                  <a:schemeClr val="dk1"/>
                </a:solidFill>
              </a:rPr>
            </a:br>
            <a:r>
              <a:rPr lang="fr">
                <a:solidFill>
                  <a:schemeClr val="dk1"/>
                </a:solidFill>
              </a:rPr>
              <a:t>exists: “ring attention” (also interesting)</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Usually only interesting during training</a:t>
            </a:r>
            <a:endParaRPr>
              <a:solidFill>
                <a:schemeClr val="dk1"/>
              </a:solidFill>
            </a:endParaRPr>
          </a:p>
        </p:txBody>
      </p:sp>
      <p:sp>
        <p:nvSpPr>
          <p:cNvPr id="611" name="Google Shape;611;p65"/>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Parallelism</a:t>
            </a:r>
            <a:endParaRPr/>
          </a:p>
        </p:txBody>
      </p:sp>
      <p:pic>
        <p:nvPicPr>
          <p:cNvPr id="612" name="Google Shape;612;p65"/>
          <p:cNvPicPr preferRelativeResize="0"/>
          <p:nvPr/>
        </p:nvPicPr>
        <p:blipFill>
          <a:blip r:embed="rId3">
            <a:alphaModFix/>
          </a:blip>
          <a:stretch>
            <a:fillRect/>
          </a:stretch>
        </p:blipFill>
        <p:spPr>
          <a:xfrm>
            <a:off x="4475500" y="1378666"/>
            <a:ext cx="4112562" cy="1213764"/>
          </a:xfrm>
          <a:prstGeom prst="rect">
            <a:avLst/>
          </a:prstGeom>
          <a:noFill/>
          <a:ln>
            <a:noFill/>
          </a:ln>
        </p:spPr>
      </p:pic>
      <p:pic>
        <p:nvPicPr>
          <p:cNvPr id="613" name="Google Shape;613;p65"/>
          <p:cNvPicPr preferRelativeResize="0"/>
          <p:nvPr/>
        </p:nvPicPr>
        <p:blipFill>
          <a:blip r:embed="rId4">
            <a:alphaModFix/>
          </a:blip>
          <a:stretch>
            <a:fillRect/>
          </a:stretch>
        </p:blipFill>
        <p:spPr>
          <a:xfrm>
            <a:off x="4523136" y="2985267"/>
            <a:ext cx="4112562" cy="1213758"/>
          </a:xfrm>
          <a:prstGeom prst="rect">
            <a:avLst/>
          </a:prstGeom>
          <a:noFill/>
          <a:ln>
            <a:noFill/>
          </a:ln>
        </p:spPr>
      </p:pic>
      <p:sp>
        <p:nvSpPr>
          <p:cNvPr id="614" name="Google Shape;614;p65"/>
          <p:cNvSpPr/>
          <p:nvPr/>
        </p:nvSpPr>
        <p:spPr>
          <a:xfrm>
            <a:off x="6315431" y="2645938"/>
            <a:ext cx="444600" cy="304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615" name="Google Shape;615;p65"/>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p:nvPr/>
        </p:nvSpPr>
        <p:spPr>
          <a:xfrm>
            <a:off x="625550" y="1081850"/>
            <a:ext cx="8030700" cy="3795900"/>
          </a:xfrm>
          <a:prstGeom prst="roundRect">
            <a:avLst>
              <a:gd fmla="val 2559" name="adj"/>
            </a:avLst>
          </a:prstGeom>
          <a:solidFill>
            <a:schemeClr val="lt1"/>
          </a:solidFill>
          <a:ln>
            <a:noFill/>
          </a:ln>
          <a:effectLst>
            <a:outerShdw blurRad="63500" rotWithShape="0" algn="ctr">
              <a:srgbClr val="000000">
                <a:alpha val="1176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21"/>
          <p:cNvSpPr txBox="1"/>
          <p:nvPr>
            <p:ph idx="4294967295" type="title"/>
          </p:nvPr>
        </p:nvSpPr>
        <p:spPr>
          <a:xfrm>
            <a:off x="396950" y="160225"/>
            <a:ext cx="5231400" cy="5856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rgbClr val="FAE031"/>
              </a:buClr>
              <a:buSzPts val="4000"/>
              <a:buFont typeface="Avenir"/>
              <a:buNone/>
            </a:pPr>
            <a:r>
              <a:rPr b="1" i="0" lang="fr" sz="3200" u="none" cap="none" strike="noStrike">
                <a:solidFill>
                  <a:srgbClr val="1E98FD"/>
                </a:solidFill>
                <a:latin typeface="Source Sans Pro"/>
                <a:ea typeface="Source Sans Pro"/>
                <a:cs typeface="Source Sans Pro"/>
                <a:sym typeface="Source Sans Pro"/>
              </a:rPr>
              <a:t>Open vs Closed Models</a:t>
            </a:r>
            <a:endParaRPr b="1" i="0" sz="3200" u="none" cap="none" strike="noStrike">
              <a:solidFill>
                <a:srgbClr val="1E98FD"/>
              </a:solidFill>
              <a:latin typeface="Source Sans Pro"/>
              <a:ea typeface="Source Sans Pro"/>
              <a:cs typeface="Source Sans Pro"/>
              <a:sym typeface="Source Sans Pro"/>
            </a:endParaRPr>
          </a:p>
        </p:txBody>
      </p:sp>
      <p:sp>
        <p:nvSpPr>
          <p:cNvPr id="107" name="Google Shape;107;p21"/>
          <p:cNvSpPr txBox="1"/>
          <p:nvPr>
            <p:ph idx="4294967295" type="title"/>
          </p:nvPr>
        </p:nvSpPr>
        <p:spPr>
          <a:xfrm>
            <a:off x="396950" y="690750"/>
            <a:ext cx="8325000" cy="2979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0"/>
              </a:spcBef>
              <a:spcAft>
                <a:spcPts val="0"/>
              </a:spcAft>
              <a:buClr>
                <a:srgbClr val="FAE031"/>
              </a:buClr>
              <a:buSzPts val="4000"/>
              <a:buFont typeface="Avenir"/>
              <a:buNone/>
            </a:pPr>
            <a:r>
              <a:rPr b="0" lang="fr" sz="1400">
                <a:solidFill>
                  <a:srgbClr val="96A1A5"/>
                </a:solidFill>
              </a:rPr>
              <a:t>Open and closed models have different benefits and should be considered for each use-case</a:t>
            </a:r>
            <a:endParaRPr>
              <a:solidFill>
                <a:srgbClr val="96A1A5"/>
              </a:solidFill>
            </a:endParaRPr>
          </a:p>
        </p:txBody>
      </p:sp>
      <p:pic>
        <p:nvPicPr>
          <p:cNvPr descr="Image" id="108" name="Google Shape;108;p21"/>
          <p:cNvPicPr preferRelativeResize="0"/>
          <p:nvPr/>
        </p:nvPicPr>
        <p:blipFill rotWithShape="1">
          <a:blip r:embed="rId3">
            <a:alphaModFix/>
          </a:blip>
          <a:srcRect b="0" l="0" r="0" t="0"/>
          <a:stretch/>
        </p:blipFill>
        <p:spPr>
          <a:xfrm>
            <a:off x="5631813" y="4403175"/>
            <a:ext cx="1027731" cy="252920"/>
          </a:xfrm>
          <a:prstGeom prst="rect">
            <a:avLst/>
          </a:prstGeom>
          <a:noFill/>
          <a:ln>
            <a:noFill/>
          </a:ln>
        </p:spPr>
      </p:pic>
      <p:pic>
        <p:nvPicPr>
          <p:cNvPr descr="Image" id="109" name="Google Shape;109;p21"/>
          <p:cNvPicPr preferRelativeResize="0"/>
          <p:nvPr/>
        </p:nvPicPr>
        <p:blipFill rotWithShape="1">
          <a:blip r:embed="rId4">
            <a:alphaModFix/>
          </a:blip>
          <a:srcRect b="14100" l="33333" r="33330" t="26829"/>
          <a:stretch/>
        </p:blipFill>
        <p:spPr>
          <a:xfrm>
            <a:off x="4011999" y="4364447"/>
            <a:ext cx="379836" cy="336528"/>
          </a:xfrm>
          <a:custGeom>
            <a:rect b="b" l="l" r="r" t="t"/>
            <a:pathLst>
              <a:path extrusionOk="0" h="21600" w="21600">
                <a:moveTo>
                  <a:pt x="4147" y="0"/>
                </a:moveTo>
                <a:cubicBezTo>
                  <a:pt x="2930" y="0"/>
                  <a:pt x="2197" y="0"/>
                  <a:pt x="1710" y="229"/>
                </a:cubicBezTo>
                <a:cubicBezTo>
                  <a:pt x="1008" y="518"/>
                  <a:pt x="459" y="1138"/>
                  <a:pt x="203" y="1930"/>
                </a:cubicBezTo>
                <a:cubicBezTo>
                  <a:pt x="0" y="2480"/>
                  <a:pt x="0" y="3307"/>
                  <a:pt x="0" y="4681"/>
                </a:cubicBezTo>
                <a:lnTo>
                  <a:pt x="0" y="16919"/>
                </a:lnTo>
                <a:cubicBezTo>
                  <a:pt x="0" y="18293"/>
                  <a:pt x="0" y="19111"/>
                  <a:pt x="203" y="19661"/>
                </a:cubicBezTo>
                <a:cubicBezTo>
                  <a:pt x="459" y="20453"/>
                  <a:pt x="1008" y="21082"/>
                  <a:pt x="1710" y="21371"/>
                </a:cubicBezTo>
                <a:cubicBezTo>
                  <a:pt x="2197" y="21600"/>
                  <a:pt x="2930" y="21600"/>
                  <a:pt x="4147" y="21600"/>
                </a:cubicBezTo>
                <a:lnTo>
                  <a:pt x="17453" y="21600"/>
                </a:lnTo>
                <a:cubicBezTo>
                  <a:pt x="18670" y="21600"/>
                  <a:pt x="19395" y="21600"/>
                  <a:pt x="19882" y="21371"/>
                </a:cubicBezTo>
                <a:cubicBezTo>
                  <a:pt x="20584" y="21082"/>
                  <a:pt x="21141" y="20453"/>
                  <a:pt x="21397" y="19661"/>
                </a:cubicBezTo>
                <a:cubicBezTo>
                  <a:pt x="21600" y="19111"/>
                  <a:pt x="21600" y="18293"/>
                  <a:pt x="21600" y="16919"/>
                </a:cubicBezTo>
                <a:lnTo>
                  <a:pt x="21600" y="4681"/>
                </a:lnTo>
                <a:cubicBezTo>
                  <a:pt x="21600" y="3307"/>
                  <a:pt x="21600" y="2480"/>
                  <a:pt x="21397" y="1930"/>
                </a:cubicBezTo>
                <a:cubicBezTo>
                  <a:pt x="21141" y="1138"/>
                  <a:pt x="20584" y="518"/>
                  <a:pt x="19882" y="229"/>
                </a:cubicBezTo>
                <a:cubicBezTo>
                  <a:pt x="19395" y="0"/>
                  <a:pt x="18670" y="0"/>
                  <a:pt x="17453" y="0"/>
                </a:cubicBezTo>
                <a:lnTo>
                  <a:pt x="4147" y="0"/>
                </a:lnTo>
                <a:close/>
              </a:path>
            </a:pathLst>
          </a:custGeom>
          <a:noFill/>
          <a:ln>
            <a:noFill/>
          </a:ln>
        </p:spPr>
      </p:pic>
      <p:pic>
        <p:nvPicPr>
          <p:cNvPr descr="Image" id="110" name="Google Shape;110;p21"/>
          <p:cNvPicPr preferRelativeResize="0"/>
          <p:nvPr/>
        </p:nvPicPr>
        <p:blipFill rotWithShape="1">
          <a:blip r:embed="rId5">
            <a:alphaModFix/>
          </a:blip>
          <a:srcRect b="0" l="0" r="0" t="0"/>
          <a:stretch/>
        </p:blipFill>
        <p:spPr>
          <a:xfrm>
            <a:off x="6829966" y="4466664"/>
            <a:ext cx="1175974" cy="132067"/>
          </a:xfrm>
          <a:prstGeom prst="rect">
            <a:avLst/>
          </a:prstGeom>
          <a:noFill/>
          <a:ln>
            <a:noFill/>
          </a:ln>
        </p:spPr>
      </p:pic>
      <p:pic>
        <p:nvPicPr>
          <p:cNvPr descr="Image" id="111" name="Google Shape;111;p21"/>
          <p:cNvPicPr preferRelativeResize="0"/>
          <p:nvPr/>
        </p:nvPicPr>
        <p:blipFill rotWithShape="1">
          <a:blip r:embed="rId6">
            <a:alphaModFix/>
          </a:blip>
          <a:srcRect b="0" l="0" r="0" t="0"/>
          <a:stretch/>
        </p:blipFill>
        <p:spPr>
          <a:xfrm>
            <a:off x="2783800" y="4564660"/>
            <a:ext cx="548775" cy="110615"/>
          </a:xfrm>
          <a:prstGeom prst="rect">
            <a:avLst/>
          </a:prstGeom>
          <a:noFill/>
          <a:ln>
            <a:noFill/>
          </a:ln>
        </p:spPr>
      </p:pic>
      <p:pic>
        <p:nvPicPr>
          <p:cNvPr descr="Image" id="112" name="Google Shape;112;p21"/>
          <p:cNvPicPr preferRelativeResize="0"/>
          <p:nvPr/>
        </p:nvPicPr>
        <p:blipFill rotWithShape="1">
          <a:blip r:embed="rId7">
            <a:alphaModFix/>
          </a:blip>
          <a:srcRect b="37684" l="34024" r="35080" t="39176"/>
          <a:stretch/>
        </p:blipFill>
        <p:spPr>
          <a:xfrm>
            <a:off x="4559926" y="4393400"/>
            <a:ext cx="481308" cy="177637"/>
          </a:xfrm>
          <a:custGeom>
            <a:rect b="b" l="l" r="r" t="t"/>
            <a:pathLst>
              <a:path extrusionOk="0" h="21571" w="21593">
                <a:moveTo>
                  <a:pt x="2563" y="2"/>
                </a:moveTo>
                <a:cubicBezTo>
                  <a:pt x="2182" y="-29"/>
                  <a:pt x="1666" y="280"/>
                  <a:pt x="1560" y="792"/>
                </a:cubicBezTo>
                <a:cubicBezTo>
                  <a:pt x="1477" y="1194"/>
                  <a:pt x="1305" y="1520"/>
                  <a:pt x="1181" y="1520"/>
                </a:cubicBezTo>
                <a:cubicBezTo>
                  <a:pt x="993" y="1520"/>
                  <a:pt x="958" y="2825"/>
                  <a:pt x="958" y="9669"/>
                </a:cubicBezTo>
                <a:lnTo>
                  <a:pt x="958" y="17818"/>
                </a:lnTo>
                <a:lnTo>
                  <a:pt x="1952" y="17818"/>
                </a:lnTo>
                <a:lnTo>
                  <a:pt x="2951" y="17818"/>
                </a:lnTo>
                <a:lnTo>
                  <a:pt x="2997" y="16299"/>
                </a:lnTo>
                <a:cubicBezTo>
                  <a:pt x="2991" y="16311"/>
                  <a:pt x="2984" y="16326"/>
                  <a:pt x="2978" y="16336"/>
                </a:cubicBezTo>
                <a:cubicBezTo>
                  <a:pt x="2898" y="16471"/>
                  <a:pt x="2796" y="16406"/>
                  <a:pt x="2746" y="16188"/>
                </a:cubicBezTo>
                <a:cubicBezTo>
                  <a:pt x="2696" y="15970"/>
                  <a:pt x="2720" y="15681"/>
                  <a:pt x="2800" y="15546"/>
                </a:cubicBezTo>
                <a:cubicBezTo>
                  <a:pt x="2872" y="15427"/>
                  <a:pt x="2960" y="15471"/>
                  <a:pt x="3015" y="15632"/>
                </a:cubicBezTo>
                <a:lnTo>
                  <a:pt x="3047" y="14694"/>
                </a:lnTo>
                <a:lnTo>
                  <a:pt x="4164" y="14743"/>
                </a:lnTo>
                <a:cubicBezTo>
                  <a:pt x="5271" y="14800"/>
                  <a:pt x="5282" y="14790"/>
                  <a:pt x="5190" y="13805"/>
                </a:cubicBezTo>
                <a:cubicBezTo>
                  <a:pt x="5044" y="12226"/>
                  <a:pt x="5222" y="11424"/>
                  <a:pt x="5596" y="11965"/>
                </a:cubicBezTo>
                <a:cubicBezTo>
                  <a:pt x="5859" y="12346"/>
                  <a:pt x="5906" y="12845"/>
                  <a:pt x="5906" y="15126"/>
                </a:cubicBezTo>
                <a:lnTo>
                  <a:pt x="5906" y="17818"/>
                </a:lnTo>
                <a:lnTo>
                  <a:pt x="6746" y="17818"/>
                </a:lnTo>
                <a:cubicBezTo>
                  <a:pt x="7781" y="17818"/>
                  <a:pt x="8057" y="17549"/>
                  <a:pt x="7968" y="16632"/>
                </a:cubicBezTo>
                <a:cubicBezTo>
                  <a:pt x="7874" y="16925"/>
                  <a:pt x="7740" y="16898"/>
                  <a:pt x="7667" y="16385"/>
                </a:cubicBezTo>
                <a:cubicBezTo>
                  <a:pt x="7545" y="15527"/>
                  <a:pt x="7715" y="14350"/>
                  <a:pt x="7913" y="14682"/>
                </a:cubicBezTo>
                <a:cubicBezTo>
                  <a:pt x="7942" y="14730"/>
                  <a:pt x="7968" y="14832"/>
                  <a:pt x="7991" y="14941"/>
                </a:cubicBezTo>
                <a:cubicBezTo>
                  <a:pt x="8005" y="14680"/>
                  <a:pt x="8024" y="14407"/>
                  <a:pt x="8046" y="14151"/>
                </a:cubicBezTo>
                <a:cubicBezTo>
                  <a:pt x="8127" y="13177"/>
                  <a:pt x="8139" y="12298"/>
                  <a:pt x="8073" y="12188"/>
                </a:cubicBezTo>
                <a:cubicBezTo>
                  <a:pt x="8007" y="12077"/>
                  <a:pt x="7954" y="9800"/>
                  <a:pt x="7954" y="7138"/>
                </a:cubicBezTo>
                <a:cubicBezTo>
                  <a:pt x="7954" y="2670"/>
                  <a:pt x="7926" y="2227"/>
                  <a:pt x="7599" y="1286"/>
                </a:cubicBezTo>
                <a:cubicBezTo>
                  <a:pt x="7345" y="556"/>
                  <a:pt x="7081" y="261"/>
                  <a:pt x="6664" y="261"/>
                </a:cubicBezTo>
                <a:cubicBezTo>
                  <a:pt x="5996" y="261"/>
                  <a:pt x="5854" y="676"/>
                  <a:pt x="5838" y="2730"/>
                </a:cubicBezTo>
                <a:cubicBezTo>
                  <a:pt x="5827" y="4074"/>
                  <a:pt x="5780" y="4235"/>
                  <a:pt x="5259" y="4570"/>
                </a:cubicBezTo>
                <a:cubicBezTo>
                  <a:pt x="4766" y="4887"/>
                  <a:pt x="4680" y="5119"/>
                  <a:pt x="4639" y="6261"/>
                </a:cubicBezTo>
                <a:cubicBezTo>
                  <a:pt x="4603" y="7263"/>
                  <a:pt x="4517" y="7582"/>
                  <a:pt x="4283" y="7582"/>
                </a:cubicBezTo>
                <a:cubicBezTo>
                  <a:pt x="4021" y="7582"/>
                  <a:pt x="3979" y="7341"/>
                  <a:pt x="4009" y="5977"/>
                </a:cubicBezTo>
                <a:cubicBezTo>
                  <a:pt x="4010" y="5915"/>
                  <a:pt x="4008" y="5874"/>
                  <a:pt x="4009" y="5817"/>
                </a:cubicBezTo>
                <a:cubicBezTo>
                  <a:pt x="3997" y="5780"/>
                  <a:pt x="3985" y="5745"/>
                  <a:pt x="3973" y="5693"/>
                </a:cubicBezTo>
                <a:cubicBezTo>
                  <a:pt x="3916" y="5446"/>
                  <a:pt x="3932" y="5090"/>
                  <a:pt x="4000" y="4854"/>
                </a:cubicBezTo>
                <a:cubicBezTo>
                  <a:pt x="3974" y="4557"/>
                  <a:pt x="3916" y="4491"/>
                  <a:pt x="3804" y="4607"/>
                </a:cubicBezTo>
                <a:cubicBezTo>
                  <a:pt x="3347" y="5081"/>
                  <a:pt x="2994" y="4138"/>
                  <a:pt x="2997" y="2459"/>
                </a:cubicBezTo>
                <a:cubicBezTo>
                  <a:pt x="2997" y="2227"/>
                  <a:pt x="2993" y="2152"/>
                  <a:pt x="2992" y="1928"/>
                </a:cubicBezTo>
                <a:cubicBezTo>
                  <a:pt x="2983" y="1932"/>
                  <a:pt x="2977" y="1940"/>
                  <a:pt x="2969" y="1940"/>
                </a:cubicBezTo>
                <a:cubicBezTo>
                  <a:pt x="2753" y="1940"/>
                  <a:pt x="2637" y="1180"/>
                  <a:pt x="2810" y="891"/>
                </a:cubicBezTo>
                <a:cubicBezTo>
                  <a:pt x="2865" y="798"/>
                  <a:pt x="2929" y="779"/>
                  <a:pt x="2987" y="792"/>
                </a:cubicBezTo>
                <a:cubicBezTo>
                  <a:pt x="2986" y="716"/>
                  <a:pt x="2984" y="487"/>
                  <a:pt x="2983" y="446"/>
                </a:cubicBezTo>
                <a:cubicBezTo>
                  <a:pt x="2973" y="157"/>
                  <a:pt x="2792" y="20"/>
                  <a:pt x="2563" y="2"/>
                </a:cubicBezTo>
                <a:close/>
                <a:moveTo>
                  <a:pt x="9834" y="4446"/>
                </a:moveTo>
                <a:cubicBezTo>
                  <a:pt x="9675" y="4446"/>
                  <a:pt x="9619" y="5096"/>
                  <a:pt x="9619" y="6953"/>
                </a:cubicBezTo>
                <a:cubicBezTo>
                  <a:pt x="9619" y="9417"/>
                  <a:pt x="9810" y="10301"/>
                  <a:pt x="9975" y="8595"/>
                </a:cubicBezTo>
                <a:cubicBezTo>
                  <a:pt x="10046" y="7860"/>
                  <a:pt x="10109" y="7795"/>
                  <a:pt x="10381" y="8187"/>
                </a:cubicBezTo>
                <a:cubicBezTo>
                  <a:pt x="10557" y="8443"/>
                  <a:pt x="10700" y="8842"/>
                  <a:pt x="10700" y="9064"/>
                </a:cubicBezTo>
                <a:cubicBezTo>
                  <a:pt x="10700" y="9286"/>
                  <a:pt x="10770" y="9459"/>
                  <a:pt x="10855" y="9459"/>
                </a:cubicBezTo>
                <a:cubicBezTo>
                  <a:pt x="10941" y="9459"/>
                  <a:pt x="11010" y="8346"/>
                  <a:pt x="11010" y="6953"/>
                </a:cubicBezTo>
                <a:cubicBezTo>
                  <a:pt x="11010" y="5002"/>
                  <a:pt x="10958" y="4446"/>
                  <a:pt x="10778" y="4446"/>
                </a:cubicBezTo>
                <a:cubicBezTo>
                  <a:pt x="10650" y="4446"/>
                  <a:pt x="10545" y="4720"/>
                  <a:pt x="10545" y="5051"/>
                </a:cubicBezTo>
                <a:cubicBezTo>
                  <a:pt x="10545" y="6053"/>
                  <a:pt x="10221" y="6264"/>
                  <a:pt x="10130" y="5323"/>
                </a:cubicBezTo>
                <a:cubicBezTo>
                  <a:pt x="10083" y="4840"/>
                  <a:pt x="9951" y="4446"/>
                  <a:pt x="9834" y="4446"/>
                </a:cubicBezTo>
                <a:close/>
                <a:moveTo>
                  <a:pt x="12091" y="4446"/>
                </a:moveTo>
                <a:cubicBezTo>
                  <a:pt x="11474" y="4446"/>
                  <a:pt x="11264" y="4979"/>
                  <a:pt x="11704" y="5434"/>
                </a:cubicBezTo>
                <a:cubicBezTo>
                  <a:pt x="11840" y="5576"/>
                  <a:pt x="11936" y="6200"/>
                  <a:pt x="11936" y="6953"/>
                </a:cubicBezTo>
                <a:cubicBezTo>
                  <a:pt x="11936" y="7705"/>
                  <a:pt x="11840" y="8330"/>
                  <a:pt x="11704" y="8471"/>
                </a:cubicBezTo>
                <a:cubicBezTo>
                  <a:pt x="11108" y="9089"/>
                  <a:pt x="11600" y="9456"/>
                  <a:pt x="12903" y="9360"/>
                </a:cubicBezTo>
                <a:lnTo>
                  <a:pt x="14335" y="9249"/>
                </a:lnTo>
                <a:lnTo>
                  <a:pt x="14344" y="7891"/>
                </a:lnTo>
                <a:cubicBezTo>
                  <a:pt x="14355" y="6318"/>
                  <a:pt x="14740" y="5052"/>
                  <a:pt x="15097" y="5422"/>
                </a:cubicBezTo>
                <a:cubicBezTo>
                  <a:pt x="15269" y="5601"/>
                  <a:pt x="15339" y="6230"/>
                  <a:pt x="15339" y="7570"/>
                </a:cubicBezTo>
                <a:cubicBezTo>
                  <a:pt x="15339" y="8612"/>
                  <a:pt x="15409" y="9459"/>
                  <a:pt x="15494" y="9459"/>
                </a:cubicBezTo>
                <a:cubicBezTo>
                  <a:pt x="15579" y="9459"/>
                  <a:pt x="15649" y="8612"/>
                  <a:pt x="15649" y="7570"/>
                </a:cubicBezTo>
                <a:cubicBezTo>
                  <a:pt x="15649" y="6202"/>
                  <a:pt x="15717" y="5599"/>
                  <a:pt x="15900" y="5409"/>
                </a:cubicBezTo>
                <a:cubicBezTo>
                  <a:pt x="16349" y="4943"/>
                  <a:pt x="16652" y="5874"/>
                  <a:pt x="16652" y="7731"/>
                </a:cubicBezTo>
                <a:cubicBezTo>
                  <a:pt x="16652" y="9594"/>
                  <a:pt x="16937" y="10100"/>
                  <a:pt x="17099" y="8521"/>
                </a:cubicBezTo>
                <a:lnTo>
                  <a:pt x="17195" y="7582"/>
                </a:lnTo>
                <a:lnTo>
                  <a:pt x="17464" y="8496"/>
                </a:lnTo>
                <a:cubicBezTo>
                  <a:pt x="17639" y="9089"/>
                  <a:pt x="17952" y="9458"/>
                  <a:pt x="18353" y="9558"/>
                </a:cubicBezTo>
                <a:cubicBezTo>
                  <a:pt x="18892" y="9691"/>
                  <a:pt x="18974" y="9839"/>
                  <a:pt x="18974" y="10731"/>
                </a:cubicBezTo>
                <a:cubicBezTo>
                  <a:pt x="18974" y="11471"/>
                  <a:pt x="18887" y="11766"/>
                  <a:pt x="18664" y="11780"/>
                </a:cubicBezTo>
                <a:cubicBezTo>
                  <a:pt x="18244" y="11806"/>
                  <a:pt x="17541" y="12797"/>
                  <a:pt x="17441" y="13496"/>
                </a:cubicBezTo>
                <a:cubicBezTo>
                  <a:pt x="17345" y="14175"/>
                  <a:pt x="17368" y="14177"/>
                  <a:pt x="17875" y="13657"/>
                </a:cubicBezTo>
                <a:cubicBezTo>
                  <a:pt x="18326" y="13192"/>
                  <a:pt x="18557" y="13770"/>
                  <a:pt x="18280" y="14669"/>
                </a:cubicBezTo>
                <a:cubicBezTo>
                  <a:pt x="18152" y="15088"/>
                  <a:pt x="18154" y="15323"/>
                  <a:pt x="18280" y="15534"/>
                </a:cubicBezTo>
                <a:cubicBezTo>
                  <a:pt x="18399" y="15731"/>
                  <a:pt x="18363" y="16102"/>
                  <a:pt x="18171" y="16719"/>
                </a:cubicBezTo>
                <a:cubicBezTo>
                  <a:pt x="17927" y="17503"/>
                  <a:pt x="17947" y="17495"/>
                  <a:pt x="18303" y="16645"/>
                </a:cubicBezTo>
                <a:cubicBezTo>
                  <a:pt x="18528" y="16109"/>
                  <a:pt x="18995" y="15561"/>
                  <a:pt x="19343" y="15435"/>
                </a:cubicBezTo>
                <a:cubicBezTo>
                  <a:pt x="19695" y="15307"/>
                  <a:pt x="20130" y="14789"/>
                  <a:pt x="20324" y="14274"/>
                </a:cubicBezTo>
                <a:cubicBezTo>
                  <a:pt x="20516" y="13765"/>
                  <a:pt x="20866" y="13026"/>
                  <a:pt x="21099" y="12620"/>
                </a:cubicBezTo>
                <a:cubicBezTo>
                  <a:pt x="21332" y="12214"/>
                  <a:pt x="21489" y="11722"/>
                  <a:pt x="21446" y="11533"/>
                </a:cubicBezTo>
                <a:cubicBezTo>
                  <a:pt x="21403" y="11344"/>
                  <a:pt x="21431" y="11080"/>
                  <a:pt x="21514" y="10941"/>
                </a:cubicBezTo>
                <a:cubicBezTo>
                  <a:pt x="21576" y="10838"/>
                  <a:pt x="21600" y="10643"/>
                  <a:pt x="21592" y="10410"/>
                </a:cubicBezTo>
                <a:cubicBezTo>
                  <a:pt x="21565" y="10700"/>
                  <a:pt x="21442" y="10928"/>
                  <a:pt x="21291" y="10928"/>
                </a:cubicBezTo>
                <a:cubicBezTo>
                  <a:pt x="21121" y="10929"/>
                  <a:pt x="20985" y="11178"/>
                  <a:pt x="20985" y="11484"/>
                </a:cubicBezTo>
                <a:cubicBezTo>
                  <a:pt x="20985" y="11790"/>
                  <a:pt x="20864" y="12279"/>
                  <a:pt x="20716" y="12570"/>
                </a:cubicBezTo>
                <a:cubicBezTo>
                  <a:pt x="20569" y="12862"/>
                  <a:pt x="20483" y="13200"/>
                  <a:pt x="20529" y="13324"/>
                </a:cubicBezTo>
                <a:cubicBezTo>
                  <a:pt x="20575" y="13447"/>
                  <a:pt x="20381" y="13924"/>
                  <a:pt x="20100" y="14385"/>
                </a:cubicBezTo>
                <a:cubicBezTo>
                  <a:pt x="19482" y="15400"/>
                  <a:pt x="18651" y="15930"/>
                  <a:pt x="18527" y="15385"/>
                </a:cubicBezTo>
                <a:cubicBezTo>
                  <a:pt x="18434" y="14978"/>
                  <a:pt x="19065" y="13645"/>
                  <a:pt x="19352" y="13645"/>
                </a:cubicBezTo>
                <a:cubicBezTo>
                  <a:pt x="19440" y="13645"/>
                  <a:pt x="19512" y="13430"/>
                  <a:pt x="19512" y="13175"/>
                </a:cubicBezTo>
                <a:cubicBezTo>
                  <a:pt x="19512" y="12921"/>
                  <a:pt x="19405" y="12838"/>
                  <a:pt x="19270" y="12978"/>
                </a:cubicBezTo>
                <a:cubicBezTo>
                  <a:pt x="18832" y="13433"/>
                  <a:pt x="18760" y="12841"/>
                  <a:pt x="19060" y="11163"/>
                </a:cubicBezTo>
                <a:lnTo>
                  <a:pt x="19357" y="9521"/>
                </a:lnTo>
                <a:lnTo>
                  <a:pt x="20000" y="9558"/>
                </a:lnTo>
                <a:cubicBezTo>
                  <a:pt x="19896" y="9256"/>
                  <a:pt x="19721" y="8303"/>
                  <a:pt x="19571" y="7163"/>
                </a:cubicBezTo>
                <a:cubicBezTo>
                  <a:pt x="19191" y="4260"/>
                  <a:pt x="18855" y="3758"/>
                  <a:pt x="18641" y="5780"/>
                </a:cubicBezTo>
                <a:cubicBezTo>
                  <a:pt x="18469" y="7402"/>
                  <a:pt x="18066" y="7608"/>
                  <a:pt x="17989" y="6113"/>
                </a:cubicBezTo>
                <a:cubicBezTo>
                  <a:pt x="17959" y="5538"/>
                  <a:pt x="17858" y="4927"/>
                  <a:pt x="17761" y="4755"/>
                </a:cubicBezTo>
                <a:cubicBezTo>
                  <a:pt x="17663" y="4583"/>
                  <a:pt x="16660" y="4469"/>
                  <a:pt x="15535" y="4496"/>
                </a:cubicBezTo>
                <a:cubicBezTo>
                  <a:pt x="13431" y="4547"/>
                  <a:pt x="13023" y="4864"/>
                  <a:pt x="13227" y="6298"/>
                </a:cubicBezTo>
                <a:cubicBezTo>
                  <a:pt x="13353" y="7190"/>
                  <a:pt x="12815" y="8821"/>
                  <a:pt x="12502" y="8496"/>
                </a:cubicBezTo>
                <a:cubicBezTo>
                  <a:pt x="12172" y="8155"/>
                  <a:pt x="12155" y="5770"/>
                  <a:pt x="12479" y="5434"/>
                </a:cubicBezTo>
                <a:cubicBezTo>
                  <a:pt x="12918" y="4979"/>
                  <a:pt x="12709" y="4446"/>
                  <a:pt x="12091" y="4446"/>
                </a:cubicBezTo>
                <a:close/>
                <a:moveTo>
                  <a:pt x="20465" y="4508"/>
                </a:moveTo>
                <a:cubicBezTo>
                  <a:pt x="20378" y="4445"/>
                  <a:pt x="20286" y="5325"/>
                  <a:pt x="20255" y="7052"/>
                </a:cubicBezTo>
                <a:cubicBezTo>
                  <a:pt x="20234" y="8251"/>
                  <a:pt x="20166" y="9267"/>
                  <a:pt x="20096" y="9570"/>
                </a:cubicBezTo>
                <a:lnTo>
                  <a:pt x="20479" y="9595"/>
                </a:lnTo>
                <a:cubicBezTo>
                  <a:pt x="21137" y="9640"/>
                  <a:pt x="21440" y="9740"/>
                  <a:pt x="21551" y="9990"/>
                </a:cubicBezTo>
                <a:cubicBezTo>
                  <a:pt x="21457" y="9349"/>
                  <a:pt x="21221" y="8631"/>
                  <a:pt x="20999" y="8545"/>
                </a:cubicBezTo>
                <a:cubicBezTo>
                  <a:pt x="20727" y="8440"/>
                  <a:pt x="20664" y="8088"/>
                  <a:pt x="20625" y="6434"/>
                </a:cubicBezTo>
                <a:cubicBezTo>
                  <a:pt x="20595" y="5181"/>
                  <a:pt x="20533" y="4557"/>
                  <a:pt x="20465" y="4508"/>
                </a:cubicBezTo>
                <a:close/>
                <a:moveTo>
                  <a:pt x="13304" y="10854"/>
                </a:moveTo>
                <a:cubicBezTo>
                  <a:pt x="13257" y="10847"/>
                  <a:pt x="13145" y="10954"/>
                  <a:pt x="13017" y="11138"/>
                </a:cubicBezTo>
                <a:cubicBezTo>
                  <a:pt x="12847" y="11384"/>
                  <a:pt x="12711" y="11678"/>
                  <a:pt x="12711" y="11793"/>
                </a:cubicBezTo>
                <a:cubicBezTo>
                  <a:pt x="12711" y="11908"/>
                  <a:pt x="12847" y="11804"/>
                  <a:pt x="13017" y="11558"/>
                </a:cubicBezTo>
                <a:cubicBezTo>
                  <a:pt x="13187" y="11312"/>
                  <a:pt x="13327" y="11006"/>
                  <a:pt x="13327" y="10891"/>
                </a:cubicBezTo>
                <a:cubicBezTo>
                  <a:pt x="13327" y="10863"/>
                  <a:pt x="13320" y="10856"/>
                  <a:pt x="13304" y="10854"/>
                </a:cubicBezTo>
                <a:close/>
                <a:moveTo>
                  <a:pt x="2901" y="11719"/>
                </a:moveTo>
                <a:cubicBezTo>
                  <a:pt x="3013" y="11740"/>
                  <a:pt x="3124" y="12161"/>
                  <a:pt x="3124" y="12805"/>
                </a:cubicBezTo>
                <a:cubicBezTo>
                  <a:pt x="3124" y="13238"/>
                  <a:pt x="3050" y="13711"/>
                  <a:pt x="2965" y="13854"/>
                </a:cubicBezTo>
                <a:cubicBezTo>
                  <a:pt x="2766" y="14187"/>
                  <a:pt x="2597" y="13009"/>
                  <a:pt x="2718" y="12151"/>
                </a:cubicBezTo>
                <a:cubicBezTo>
                  <a:pt x="2763" y="11836"/>
                  <a:pt x="2833" y="11706"/>
                  <a:pt x="2901" y="11719"/>
                </a:cubicBezTo>
                <a:close/>
                <a:moveTo>
                  <a:pt x="10641" y="12657"/>
                </a:moveTo>
                <a:cubicBezTo>
                  <a:pt x="10587" y="12663"/>
                  <a:pt x="10514" y="12702"/>
                  <a:pt x="10422" y="12768"/>
                </a:cubicBezTo>
                <a:cubicBezTo>
                  <a:pt x="10129" y="12980"/>
                  <a:pt x="9984" y="13514"/>
                  <a:pt x="9829" y="14916"/>
                </a:cubicBezTo>
                <a:cubicBezTo>
                  <a:pt x="9716" y="15940"/>
                  <a:pt x="9620" y="16872"/>
                  <a:pt x="9619" y="16990"/>
                </a:cubicBezTo>
                <a:cubicBezTo>
                  <a:pt x="9616" y="17237"/>
                  <a:pt x="10786" y="18657"/>
                  <a:pt x="10992" y="18657"/>
                </a:cubicBezTo>
                <a:cubicBezTo>
                  <a:pt x="11067" y="18657"/>
                  <a:pt x="11171" y="18372"/>
                  <a:pt x="11220" y="18028"/>
                </a:cubicBezTo>
                <a:cubicBezTo>
                  <a:pt x="11281" y="17595"/>
                  <a:pt x="11530" y="17410"/>
                  <a:pt x="12023" y="17410"/>
                </a:cubicBezTo>
                <a:cubicBezTo>
                  <a:pt x="12601" y="17410"/>
                  <a:pt x="12753" y="17555"/>
                  <a:pt x="12816" y="18213"/>
                </a:cubicBezTo>
                <a:cubicBezTo>
                  <a:pt x="12868" y="18748"/>
                  <a:pt x="13062" y="19092"/>
                  <a:pt x="13382" y="19200"/>
                </a:cubicBezTo>
                <a:cubicBezTo>
                  <a:pt x="13650" y="19291"/>
                  <a:pt x="13883" y="19398"/>
                  <a:pt x="13897" y="19435"/>
                </a:cubicBezTo>
                <a:cubicBezTo>
                  <a:pt x="13912" y="19472"/>
                  <a:pt x="14032" y="19377"/>
                  <a:pt x="14166" y="19238"/>
                </a:cubicBezTo>
                <a:cubicBezTo>
                  <a:pt x="14618" y="18769"/>
                  <a:pt x="14418" y="18237"/>
                  <a:pt x="13788" y="18237"/>
                </a:cubicBezTo>
                <a:cubicBezTo>
                  <a:pt x="12957" y="18237"/>
                  <a:pt x="12246" y="16854"/>
                  <a:pt x="12246" y="15225"/>
                </a:cubicBezTo>
                <a:cubicBezTo>
                  <a:pt x="12246" y="14554"/>
                  <a:pt x="12348" y="13929"/>
                  <a:pt x="12479" y="13793"/>
                </a:cubicBezTo>
                <a:cubicBezTo>
                  <a:pt x="12918" y="13337"/>
                  <a:pt x="12709" y="12805"/>
                  <a:pt x="12091" y="12805"/>
                </a:cubicBezTo>
                <a:cubicBezTo>
                  <a:pt x="11468" y="12805"/>
                  <a:pt x="11269" y="13340"/>
                  <a:pt x="11717" y="13805"/>
                </a:cubicBezTo>
                <a:cubicBezTo>
                  <a:pt x="11918" y="14013"/>
                  <a:pt x="11881" y="14270"/>
                  <a:pt x="11521" y="15274"/>
                </a:cubicBezTo>
                <a:cubicBezTo>
                  <a:pt x="11006" y="16710"/>
                  <a:pt x="10810" y="16396"/>
                  <a:pt x="10810" y="14138"/>
                </a:cubicBezTo>
                <a:cubicBezTo>
                  <a:pt x="10810" y="12971"/>
                  <a:pt x="10802" y="12639"/>
                  <a:pt x="10641" y="12657"/>
                </a:cubicBezTo>
                <a:close/>
                <a:moveTo>
                  <a:pt x="16707" y="14200"/>
                </a:moveTo>
                <a:cubicBezTo>
                  <a:pt x="16660" y="14193"/>
                  <a:pt x="16547" y="14300"/>
                  <a:pt x="16420" y="14484"/>
                </a:cubicBezTo>
                <a:cubicBezTo>
                  <a:pt x="16249" y="14730"/>
                  <a:pt x="16114" y="15024"/>
                  <a:pt x="16114" y="15138"/>
                </a:cubicBezTo>
                <a:cubicBezTo>
                  <a:pt x="16114" y="15253"/>
                  <a:pt x="16250" y="15138"/>
                  <a:pt x="16420" y="14892"/>
                </a:cubicBezTo>
                <a:cubicBezTo>
                  <a:pt x="16590" y="14645"/>
                  <a:pt x="16730" y="14352"/>
                  <a:pt x="16730" y="14237"/>
                </a:cubicBezTo>
                <a:cubicBezTo>
                  <a:pt x="16730" y="14208"/>
                  <a:pt x="16723" y="14202"/>
                  <a:pt x="16707" y="14200"/>
                </a:cubicBezTo>
                <a:close/>
                <a:moveTo>
                  <a:pt x="59" y="16213"/>
                </a:moveTo>
                <a:cubicBezTo>
                  <a:pt x="45" y="16217"/>
                  <a:pt x="17" y="16294"/>
                  <a:pt x="0" y="16311"/>
                </a:cubicBezTo>
                <a:lnTo>
                  <a:pt x="0" y="16719"/>
                </a:lnTo>
                <a:cubicBezTo>
                  <a:pt x="92" y="16525"/>
                  <a:pt x="153" y="16344"/>
                  <a:pt x="119" y="16250"/>
                </a:cubicBezTo>
                <a:cubicBezTo>
                  <a:pt x="106" y="16215"/>
                  <a:pt x="84" y="16205"/>
                  <a:pt x="59" y="16213"/>
                </a:cubicBezTo>
                <a:close/>
                <a:moveTo>
                  <a:pt x="17227" y="16595"/>
                </a:moveTo>
                <a:cubicBezTo>
                  <a:pt x="17167" y="16591"/>
                  <a:pt x="17078" y="16727"/>
                  <a:pt x="16999" y="16941"/>
                </a:cubicBezTo>
                <a:cubicBezTo>
                  <a:pt x="16847" y="17354"/>
                  <a:pt x="16865" y="17403"/>
                  <a:pt x="17085" y="17176"/>
                </a:cubicBezTo>
                <a:cubicBezTo>
                  <a:pt x="17238" y="17019"/>
                  <a:pt x="17325" y="16773"/>
                  <a:pt x="17277" y="16645"/>
                </a:cubicBezTo>
                <a:cubicBezTo>
                  <a:pt x="17265" y="16613"/>
                  <a:pt x="17247" y="16597"/>
                  <a:pt x="17227" y="16595"/>
                </a:cubicBezTo>
                <a:close/>
                <a:moveTo>
                  <a:pt x="17592" y="18237"/>
                </a:moveTo>
                <a:cubicBezTo>
                  <a:pt x="17554" y="18237"/>
                  <a:pt x="17480" y="18427"/>
                  <a:pt x="17428" y="18657"/>
                </a:cubicBezTo>
                <a:cubicBezTo>
                  <a:pt x="17375" y="18887"/>
                  <a:pt x="17406" y="19077"/>
                  <a:pt x="17496" y="19077"/>
                </a:cubicBezTo>
                <a:cubicBezTo>
                  <a:pt x="17586" y="19077"/>
                  <a:pt x="17660" y="18887"/>
                  <a:pt x="17660" y="18657"/>
                </a:cubicBezTo>
                <a:cubicBezTo>
                  <a:pt x="17660" y="18427"/>
                  <a:pt x="17629" y="18237"/>
                  <a:pt x="17592" y="18237"/>
                </a:cubicBezTo>
                <a:close/>
                <a:moveTo>
                  <a:pt x="5615" y="18657"/>
                </a:moveTo>
                <a:cubicBezTo>
                  <a:pt x="5530" y="18657"/>
                  <a:pt x="5416" y="18847"/>
                  <a:pt x="5364" y="19077"/>
                </a:cubicBezTo>
                <a:cubicBezTo>
                  <a:pt x="5311" y="19307"/>
                  <a:pt x="5338" y="19497"/>
                  <a:pt x="5423" y="19497"/>
                </a:cubicBezTo>
                <a:cubicBezTo>
                  <a:pt x="5508" y="19497"/>
                  <a:pt x="5621" y="19307"/>
                  <a:pt x="5674" y="19077"/>
                </a:cubicBezTo>
                <a:cubicBezTo>
                  <a:pt x="5726" y="18847"/>
                  <a:pt x="5700" y="18657"/>
                  <a:pt x="5615" y="18657"/>
                </a:cubicBezTo>
                <a:close/>
                <a:moveTo>
                  <a:pt x="13989" y="19978"/>
                </a:moveTo>
                <a:cubicBezTo>
                  <a:pt x="13921" y="19963"/>
                  <a:pt x="13839" y="20130"/>
                  <a:pt x="13779" y="20423"/>
                </a:cubicBezTo>
                <a:cubicBezTo>
                  <a:pt x="13698" y="20814"/>
                  <a:pt x="13537" y="21035"/>
                  <a:pt x="13423" y="20917"/>
                </a:cubicBezTo>
                <a:cubicBezTo>
                  <a:pt x="13302" y="20791"/>
                  <a:pt x="13180" y="21058"/>
                  <a:pt x="13131" y="21559"/>
                </a:cubicBezTo>
                <a:cubicBezTo>
                  <a:pt x="13131" y="21564"/>
                  <a:pt x="13127" y="21565"/>
                  <a:pt x="13127" y="21571"/>
                </a:cubicBezTo>
                <a:lnTo>
                  <a:pt x="13633" y="21571"/>
                </a:lnTo>
                <a:cubicBezTo>
                  <a:pt x="13677" y="21452"/>
                  <a:pt x="13707" y="21332"/>
                  <a:pt x="13761" y="21225"/>
                </a:cubicBezTo>
                <a:cubicBezTo>
                  <a:pt x="13990" y="20773"/>
                  <a:pt x="14122" y="20242"/>
                  <a:pt x="14052" y="20052"/>
                </a:cubicBezTo>
                <a:cubicBezTo>
                  <a:pt x="14035" y="20005"/>
                  <a:pt x="14011" y="19983"/>
                  <a:pt x="13989" y="19978"/>
                </a:cubicBezTo>
                <a:close/>
                <a:moveTo>
                  <a:pt x="4739" y="20065"/>
                </a:moveTo>
                <a:cubicBezTo>
                  <a:pt x="4684" y="20093"/>
                  <a:pt x="4596" y="20271"/>
                  <a:pt x="4515" y="20534"/>
                </a:cubicBezTo>
                <a:cubicBezTo>
                  <a:pt x="4393" y="20931"/>
                  <a:pt x="4385" y="21164"/>
                  <a:pt x="4488" y="21164"/>
                </a:cubicBezTo>
                <a:cubicBezTo>
                  <a:pt x="4675" y="21164"/>
                  <a:pt x="4892" y="20379"/>
                  <a:pt x="4784" y="20089"/>
                </a:cubicBezTo>
                <a:cubicBezTo>
                  <a:pt x="4775" y="20063"/>
                  <a:pt x="4757" y="20055"/>
                  <a:pt x="4739" y="20065"/>
                </a:cubicBezTo>
                <a:close/>
                <a:moveTo>
                  <a:pt x="2960" y="20744"/>
                </a:moveTo>
                <a:cubicBezTo>
                  <a:pt x="2870" y="20744"/>
                  <a:pt x="2839" y="20934"/>
                  <a:pt x="2892" y="21164"/>
                </a:cubicBezTo>
                <a:cubicBezTo>
                  <a:pt x="2943" y="21387"/>
                  <a:pt x="3013" y="21561"/>
                  <a:pt x="3051" y="21571"/>
                </a:cubicBezTo>
                <a:lnTo>
                  <a:pt x="3056" y="21571"/>
                </a:lnTo>
                <a:cubicBezTo>
                  <a:pt x="3092" y="21562"/>
                  <a:pt x="3124" y="21388"/>
                  <a:pt x="3124" y="21164"/>
                </a:cubicBezTo>
                <a:cubicBezTo>
                  <a:pt x="3124" y="20934"/>
                  <a:pt x="3050" y="20744"/>
                  <a:pt x="2960" y="20744"/>
                </a:cubicBezTo>
                <a:close/>
              </a:path>
            </a:pathLst>
          </a:custGeom>
          <a:noFill/>
          <a:ln>
            <a:noFill/>
          </a:ln>
        </p:spPr>
      </p:pic>
      <p:pic>
        <p:nvPicPr>
          <p:cNvPr descr="Image" id="113" name="Google Shape;113;p21"/>
          <p:cNvPicPr preferRelativeResize="0"/>
          <p:nvPr/>
        </p:nvPicPr>
        <p:blipFill rotWithShape="1">
          <a:blip r:embed="rId8">
            <a:alphaModFix/>
          </a:blip>
          <a:srcRect b="0" l="0" r="0" t="0"/>
          <a:stretch/>
        </p:blipFill>
        <p:spPr>
          <a:xfrm>
            <a:off x="3489975" y="4387425"/>
            <a:ext cx="406575" cy="284422"/>
          </a:xfrm>
          <a:prstGeom prst="rect">
            <a:avLst/>
          </a:prstGeom>
          <a:noFill/>
          <a:ln>
            <a:noFill/>
          </a:ln>
        </p:spPr>
      </p:pic>
      <p:pic>
        <p:nvPicPr>
          <p:cNvPr descr="Image" id="114" name="Google Shape;114;p21"/>
          <p:cNvPicPr preferRelativeResize="0"/>
          <p:nvPr/>
        </p:nvPicPr>
        <p:blipFill rotWithShape="1">
          <a:blip r:embed="rId3">
            <a:alphaModFix/>
          </a:blip>
          <a:srcRect b="0" l="0" r="0" t="0"/>
          <a:stretch/>
        </p:blipFill>
        <p:spPr>
          <a:xfrm>
            <a:off x="2788832" y="4342699"/>
            <a:ext cx="538706" cy="132576"/>
          </a:xfrm>
          <a:prstGeom prst="rect">
            <a:avLst/>
          </a:prstGeom>
          <a:noFill/>
          <a:ln>
            <a:noFill/>
          </a:ln>
        </p:spPr>
      </p:pic>
      <p:pic>
        <p:nvPicPr>
          <p:cNvPr descr="Image" id="115" name="Google Shape;115;p21"/>
          <p:cNvPicPr preferRelativeResize="0"/>
          <p:nvPr/>
        </p:nvPicPr>
        <p:blipFill rotWithShape="1">
          <a:blip r:embed="rId9">
            <a:alphaModFix/>
          </a:blip>
          <a:srcRect b="0" l="0" r="0" t="0"/>
          <a:stretch/>
        </p:blipFill>
        <p:spPr>
          <a:xfrm>
            <a:off x="4588702" y="4608203"/>
            <a:ext cx="423775" cy="90222"/>
          </a:xfrm>
          <a:prstGeom prst="rect">
            <a:avLst/>
          </a:prstGeom>
          <a:noFill/>
          <a:ln>
            <a:noFill/>
          </a:ln>
        </p:spPr>
      </p:pic>
      <p:graphicFrame>
        <p:nvGraphicFramePr>
          <p:cNvPr id="116" name="Google Shape;116;p21"/>
          <p:cNvGraphicFramePr/>
          <p:nvPr/>
        </p:nvGraphicFramePr>
        <p:xfrm>
          <a:off x="766750" y="1189738"/>
          <a:ext cx="3000000" cy="3000000"/>
        </p:xfrm>
        <a:graphic>
          <a:graphicData uri="http://schemas.openxmlformats.org/drawingml/2006/table">
            <a:tbl>
              <a:tblPr firstCol="1">
                <a:noFill/>
                <a:tableStyleId>{FD453D2D-70EB-4B42-BB49-BD5A79E7F7C5}</a:tableStyleId>
              </a:tblPr>
              <a:tblGrid>
                <a:gridCol w="1597000"/>
                <a:gridCol w="3087650"/>
                <a:gridCol w="3063650"/>
              </a:tblGrid>
              <a:tr h="321600">
                <a:tc>
                  <a:txBody>
                    <a:bodyPr/>
                    <a:lstStyle/>
                    <a:p>
                      <a:pPr indent="0" lvl="0" marL="0" marR="0" rtl="0" algn="ctr">
                        <a:lnSpc>
                          <a:spcPct val="100000"/>
                        </a:lnSpc>
                        <a:spcBef>
                          <a:spcPts val="0"/>
                        </a:spcBef>
                        <a:spcAft>
                          <a:spcPts val="0"/>
                        </a:spcAft>
                        <a:buClr>
                          <a:srgbClr val="424242"/>
                        </a:buClr>
                        <a:buSzPts val="1200"/>
                        <a:buFont typeface="Helvetica Neue"/>
                        <a:buNone/>
                      </a:pPr>
                      <a:r>
                        <a:t/>
                      </a:r>
                      <a:endParaRPr sz="1200" u="none" cap="none" strike="noStrike">
                        <a:solidFill>
                          <a:srgbClr val="424242"/>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rgbClr val="FF00D8"/>
                        </a:buClr>
                        <a:buSzPts val="1900"/>
                        <a:buFont typeface="Arial"/>
                        <a:buNone/>
                      </a:pPr>
                      <a:r>
                        <a:rPr b="1" lang="fr" sz="1900" u="none" cap="none" strike="noStrike">
                          <a:solidFill>
                            <a:srgbClr val="1E98FD"/>
                          </a:solidFill>
                          <a:latin typeface="Source Sans Pro"/>
                          <a:ea typeface="Source Sans Pro"/>
                          <a:cs typeface="Source Sans Pro"/>
                          <a:sym typeface="Source Sans Pro"/>
                        </a:rPr>
                        <a:t>Open-Source</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90000"/>
                        </a:lnSpc>
                        <a:spcBef>
                          <a:spcPts val="0"/>
                        </a:spcBef>
                        <a:spcAft>
                          <a:spcPts val="0"/>
                        </a:spcAft>
                        <a:buClr>
                          <a:srgbClr val="8EFA00"/>
                        </a:buClr>
                        <a:buSzPts val="1900"/>
                        <a:buFont typeface="Arial"/>
                        <a:buNone/>
                      </a:pPr>
                      <a:r>
                        <a:rPr b="1" lang="fr" sz="1900" u="none" cap="none" strike="noStrike">
                          <a:solidFill>
                            <a:srgbClr val="1E98FD"/>
                          </a:solidFill>
                          <a:latin typeface="Source Sans Pro"/>
                          <a:ea typeface="Source Sans Pro"/>
                          <a:cs typeface="Source Sans Pro"/>
                          <a:sym typeface="Source Sans Pro"/>
                        </a:rPr>
                        <a:t>Closed / Proprietary </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33275">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Security</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Models can be </a:t>
                      </a:r>
                      <a:r>
                        <a:rPr b="1" lang="fr" sz="900" u="none" cap="none" strike="noStrike">
                          <a:solidFill>
                            <a:schemeClr val="dk1"/>
                          </a:solidFill>
                          <a:latin typeface="Source Sans Pro"/>
                          <a:ea typeface="Source Sans Pro"/>
                          <a:cs typeface="Source Sans Pro"/>
                          <a:sym typeface="Source Sans Pro"/>
                        </a:rPr>
                        <a:t>self-hosted</a:t>
                      </a:r>
                      <a:r>
                        <a:rPr lang="fr" sz="900" u="none" cap="none" strike="noStrike">
                          <a:solidFill>
                            <a:schemeClr val="dk1"/>
                          </a:solidFill>
                          <a:latin typeface="Source Sans Pro"/>
                          <a:ea typeface="Source Sans Pro"/>
                          <a:cs typeface="Source Sans Pro"/>
                          <a:sym typeface="Source Sans Pro"/>
                        </a:rPr>
                        <a:t>, data stays in your environment</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Models cannot be self-hosted. Data is </a:t>
                      </a:r>
                      <a:r>
                        <a:rPr b="1" lang="fr" sz="900" u="none" cap="none" strike="noStrike">
                          <a:solidFill>
                            <a:schemeClr val="dk1"/>
                          </a:solidFill>
                          <a:latin typeface="Source Sans Pro"/>
                          <a:ea typeface="Source Sans Pro"/>
                          <a:cs typeface="Source Sans Pro"/>
                          <a:sym typeface="Source Sans Pro"/>
                        </a:rPr>
                        <a:t>sent outside</a:t>
                      </a:r>
                      <a:r>
                        <a:rPr lang="fr" sz="900" u="none" cap="none" strike="noStrike">
                          <a:solidFill>
                            <a:schemeClr val="dk1"/>
                          </a:solidFill>
                          <a:latin typeface="Source Sans Pro"/>
                          <a:ea typeface="Source Sans Pro"/>
                          <a:cs typeface="Source Sans Pro"/>
                          <a:sym typeface="Source Sans Pro"/>
                        </a:rPr>
                        <a:t> your environment to vendor</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5325">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Control</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The timing and nature of updates are </a:t>
                      </a:r>
                      <a:r>
                        <a:rPr b="1" lang="fr" sz="900" u="none" cap="none" strike="noStrike">
                          <a:solidFill>
                            <a:schemeClr val="dk1"/>
                          </a:solidFill>
                          <a:latin typeface="Source Sans Pro"/>
                          <a:ea typeface="Source Sans Pro"/>
                          <a:cs typeface="Source Sans Pro"/>
                          <a:sym typeface="Source Sans Pro"/>
                        </a:rPr>
                        <a:t>controlled</a:t>
                      </a:r>
                      <a:r>
                        <a:rPr lang="fr" sz="900" u="none" cap="none" strike="noStrike">
                          <a:solidFill>
                            <a:schemeClr val="dk1"/>
                          </a:solidFill>
                          <a:latin typeface="Source Sans Pro"/>
                          <a:ea typeface="Source Sans Pro"/>
                          <a:cs typeface="Source Sans Pro"/>
                          <a:sym typeface="Source Sans Pro"/>
                        </a:rPr>
                        <a:t> by </a:t>
                      </a:r>
                      <a:r>
                        <a:rPr lang="fr" sz="900">
                          <a:solidFill>
                            <a:schemeClr val="dk1"/>
                          </a:solidFill>
                          <a:latin typeface="Source Sans Pro"/>
                          <a:ea typeface="Source Sans Pro"/>
                          <a:cs typeface="Source Sans Pro"/>
                          <a:sym typeface="Source Sans Pro"/>
                        </a:rPr>
                        <a:t>you</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Updates and changes to performance can</a:t>
                      </a:r>
                      <a:endParaRPr sz="9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happen </a:t>
                      </a:r>
                      <a:r>
                        <a:rPr b="1" lang="fr" sz="900" u="none" cap="none" strike="noStrike">
                          <a:solidFill>
                            <a:schemeClr val="dk1"/>
                          </a:solidFill>
                          <a:latin typeface="Source Sans Pro"/>
                          <a:ea typeface="Source Sans Pro"/>
                          <a:cs typeface="Source Sans Pro"/>
                          <a:sym typeface="Source Sans Pro"/>
                        </a:rPr>
                        <a:t>without notice</a:t>
                      </a:r>
                      <a:endParaRPr b="1"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7850">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Customization</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b="1" lang="fr" sz="900" u="none" cap="none" strike="noStrike">
                          <a:solidFill>
                            <a:schemeClr val="dk1"/>
                          </a:solidFill>
                          <a:latin typeface="Source Sans Pro"/>
                          <a:ea typeface="Source Sans Pro"/>
                          <a:cs typeface="Source Sans Pro"/>
                          <a:sym typeface="Source Sans Pro"/>
                        </a:rPr>
                        <a:t>Full source code access</a:t>
                      </a:r>
                      <a:r>
                        <a:rPr lang="fr" sz="900" u="none" cap="none" strike="noStrike">
                          <a:solidFill>
                            <a:schemeClr val="dk1"/>
                          </a:solidFill>
                          <a:latin typeface="Source Sans Pro"/>
                          <a:ea typeface="Source Sans Pro"/>
                          <a:cs typeface="Source Sans Pro"/>
                          <a:sym typeface="Source Sans Pro"/>
                        </a:rPr>
                        <a:t> to customize the model for your needs</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b="1" lang="fr" sz="900" u="none" cap="none" strike="noStrike">
                          <a:solidFill>
                            <a:schemeClr val="dk1"/>
                          </a:solidFill>
                          <a:latin typeface="Source Sans Pro"/>
                          <a:ea typeface="Source Sans Pro"/>
                          <a:cs typeface="Source Sans Pro"/>
                          <a:sym typeface="Source Sans Pro"/>
                        </a:rPr>
                        <a:t>Limited ability to customize</a:t>
                      </a:r>
                      <a:r>
                        <a:rPr lang="fr" sz="900" u="none" cap="none" strike="noStrike">
                          <a:solidFill>
                            <a:schemeClr val="dk1"/>
                          </a:solidFill>
                          <a:latin typeface="Source Sans Pro"/>
                          <a:ea typeface="Source Sans Pro"/>
                          <a:cs typeface="Source Sans Pro"/>
                          <a:sym typeface="Source Sans Pro"/>
                        </a:rPr>
                        <a:t> for your needs</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7850">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Transparency</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b="1" lang="fr" sz="900">
                          <a:solidFill>
                            <a:schemeClr val="dk1"/>
                          </a:solidFill>
                          <a:latin typeface="Source Sans Pro"/>
                          <a:ea typeface="Source Sans Pro"/>
                          <a:cs typeface="Source Sans Pro"/>
                          <a:sym typeface="Source Sans Pro"/>
                        </a:rPr>
                        <a:t>Inspect</a:t>
                      </a:r>
                      <a:r>
                        <a:rPr b="1" lang="fr" sz="900" u="none" cap="none" strike="noStrike">
                          <a:solidFill>
                            <a:schemeClr val="dk1"/>
                          </a:solidFill>
                          <a:latin typeface="Source Sans Pro"/>
                          <a:ea typeface="Source Sans Pro"/>
                          <a:cs typeface="Source Sans Pro"/>
                          <a:sym typeface="Source Sans Pro"/>
                        </a:rPr>
                        <a:t> code and data</a:t>
                      </a:r>
                      <a:r>
                        <a:rPr lang="fr" sz="900" u="none" cap="none" strike="noStrike">
                          <a:solidFill>
                            <a:schemeClr val="dk1"/>
                          </a:solidFill>
                          <a:latin typeface="Source Sans Pro"/>
                          <a:ea typeface="Source Sans Pro"/>
                          <a:cs typeface="Source Sans Pro"/>
                          <a:sym typeface="Source Sans Pro"/>
                        </a:rPr>
                        <a:t> provides better </a:t>
                      </a:r>
                      <a:r>
                        <a:rPr lang="fr" sz="900">
                          <a:solidFill>
                            <a:schemeClr val="dk1"/>
                          </a:solidFill>
                          <a:latin typeface="Source Sans Pro"/>
                          <a:ea typeface="Source Sans Pro"/>
                          <a:cs typeface="Source Sans Pro"/>
                          <a:sym typeface="Source Sans Pro"/>
                        </a:rPr>
                        <a:t>auditability</a:t>
                      </a:r>
                      <a:r>
                        <a:rPr lang="fr" sz="900" u="none" cap="none" strike="noStrike">
                          <a:solidFill>
                            <a:schemeClr val="dk1"/>
                          </a:solidFill>
                          <a:latin typeface="Source Sans Pro"/>
                          <a:ea typeface="Source Sans Pro"/>
                          <a:cs typeface="Source Sans Pro"/>
                          <a:sym typeface="Source Sans Pro"/>
                        </a:rPr>
                        <a:t> and understandability</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b="1" lang="fr" sz="900" u="none" cap="none" strike="noStrike">
                          <a:solidFill>
                            <a:schemeClr val="dk1"/>
                          </a:solidFill>
                          <a:latin typeface="Source Sans Pro"/>
                          <a:ea typeface="Source Sans Pro"/>
                          <a:cs typeface="Source Sans Pro"/>
                          <a:sym typeface="Source Sans Pro"/>
                        </a:rPr>
                        <a:t>No ability to audit</a:t>
                      </a:r>
                      <a:r>
                        <a:rPr lang="fr" sz="900" u="none" cap="none" strike="noStrike">
                          <a:solidFill>
                            <a:schemeClr val="dk1"/>
                          </a:solidFill>
                          <a:latin typeface="Source Sans Pro"/>
                          <a:ea typeface="Source Sans Pro"/>
                          <a:cs typeface="Source Sans Pro"/>
                          <a:sym typeface="Source Sans Pro"/>
                        </a:rPr>
                        <a:t> or understand performance</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7850">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Cost</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Typical </a:t>
                      </a:r>
                      <a:r>
                        <a:rPr b="1" lang="fr" sz="900" u="none" cap="none" strike="noStrike">
                          <a:solidFill>
                            <a:schemeClr val="dk1"/>
                          </a:solidFill>
                          <a:latin typeface="Source Sans Pro"/>
                          <a:ea typeface="Source Sans Pro"/>
                          <a:cs typeface="Source Sans Pro"/>
                          <a:sym typeface="Source Sans Pro"/>
                        </a:rPr>
                        <a:t>lower long term cost</a:t>
                      </a:r>
                      <a:r>
                        <a:rPr lang="fr" sz="900" u="none" cap="none" strike="noStrike">
                          <a:solidFill>
                            <a:schemeClr val="dk1"/>
                          </a:solidFill>
                          <a:latin typeface="Source Sans Pro"/>
                          <a:ea typeface="Source Sans Pro"/>
                          <a:cs typeface="Source Sans Pro"/>
                          <a:sym typeface="Source Sans Pro"/>
                        </a:rPr>
                        <a:t> due to smaller model size</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larger model size and </a:t>
                      </a:r>
                      <a:r>
                        <a:rPr b="1" lang="fr" sz="900" u="none" cap="none" strike="noStrike">
                          <a:solidFill>
                            <a:schemeClr val="dk1"/>
                          </a:solidFill>
                          <a:latin typeface="Source Sans Pro"/>
                          <a:ea typeface="Source Sans Pro"/>
                          <a:cs typeface="Source Sans Pro"/>
                          <a:sym typeface="Source Sans Pro"/>
                        </a:rPr>
                        <a:t>proprietary</a:t>
                      </a:r>
                      <a:r>
                        <a:rPr lang="fr" sz="900" u="none" cap="none" strike="noStrike">
                          <a:solidFill>
                            <a:schemeClr val="dk1"/>
                          </a:solidFill>
                          <a:latin typeface="Source Sans Pro"/>
                          <a:ea typeface="Source Sans Pro"/>
                          <a:cs typeface="Source Sans Pro"/>
                          <a:sym typeface="Source Sans Pro"/>
                        </a:rPr>
                        <a:t> </a:t>
                      </a:r>
                      <a:r>
                        <a:rPr b="1" lang="fr" sz="900" u="none" cap="none" strike="noStrike">
                          <a:solidFill>
                            <a:schemeClr val="dk1"/>
                          </a:solidFill>
                          <a:latin typeface="Source Sans Pro"/>
                          <a:ea typeface="Source Sans Pro"/>
                          <a:cs typeface="Source Sans Pro"/>
                          <a:sym typeface="Source Sans Pro"/>
                        </a:rPr>
                        <a:t>premium </a:t>
                      </a:r>
                      <a:r>
                        <a:rPr lang="fr" sz="900">
                          <a:solidFill>
                            <a:schemeClr val="dk1"/>
                          </a:solidFill>
                          <a:latin typeface="Source Sans Pro"/>
                          <a:ea typeface="Source Sans Pro"/>
                          <a:cs typeface="Source Sans Pro"/>
                          <a:sym typeface="Source Sans Pro"/>
                        </a:rPr>
                        <a:t>often balanced by</a:t>
                      </a:r>
                      <a:r>
                        <a:rPr b="1" lang="fr" sz="900">
                          <a:solidFill>
                            <a:schemeClr val="dk1"/>
                          </a:solidFill>
                          <a:latin typeface="Source Sans Pro"/>
                          <a:ea typeface="Source Sans Pro"/>
                          <a:cs typeface="Source Sans Pro"/>
                          <a:sym typeface="Source Sans Pro"/>
                        </a:rPr>
                        <a:t> </a:t>
                      </a:r>
                      <a:r>
                        <a:rPr b="1" lang="fr" sz="900" u="none" cap="none" strike="noStrike">
                          <a:solidFill>
                            <a:schemeClr val="dk1"/>
                          </a:solidFill>
                          <a:latin typeface="Source Sans Pro"/>
                          <a:ea typeface="Source Sans Pro"/>
                          <a:cs typeface="Source Sans Pro"/>
                          <a:sym typeface="Source Sans Pro"/>
                        </a:rPr>
                        <a:t>decreased </a:t>
                      </a:r>
                      <a:r>
                        <a:rPr lang="fr" sz="900" u="none" cap="none" strike="noStrike">
                          <a:solidFill>
                            <a:schemeClr val="dk1"/>
                          </a:solidFill>
                          <a:latin typeface="Source Sans Pro"/>
                          <a:ea typeface="Source Sans Pro"/>
                          <a:cs typeface="Source Sans Pro"/>
                          <a:sym typeface="Source Sans Pro"/>
                        </a:rPr>
                        <a:t>cost from</a:t>
                      </a:r>
                      <a:r>
                        <a:rPr b="1" lang="fr" sz="900" u="none" cap="none" strike="noStrike">
                          <a:solidFill>
                            <a:schemeClr val="dk1"/>
                          </a:solidFill>
                          <a:latin typeface="Source Sans Pro"/>
                          <a:ea typeface="Source Sans Pro"/>
                          <a:cs typeface="Source Sans Pro"/>
                          <a:sym typeface="Source Sans Pro"/>
                        </a:rPr>
                        <a:t> server</a:t>
                      </a:r>
                      <a:r>
                        <a:rPr b="1" lang="fr" sz="900">
                          <a:solidFill>
                            <a:schemeClr val="dk1"/>
                          </a:solidFill>
                          <a:latin typeface="Source Sans Pro"/>
                          <a:ea typeface="Source Sans Pro"/>
                          <a:cs typeface="Source Sans Pro"/>
                          <a:sym typeface="Source Sans Pro"/>
                        </a:rPr>
                        <a:t>-side optimization</a:t>
                      </a:r>
                      <a:endParaRPr b="1"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7850">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Latency</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b="1" lang="fr" sz="900">
                          <a:solidFill>
                            <a:schemeClr val="dk1"/>
                          </a:solidFill>
                          <a:latin typeface="Source Sans Pro"/>
                          <a:ea typeface="Source Sans Pro"/>
                          <a:cs typeface="Source Sans Pro"/>
                          <a:sym typeface="Source Sans Pro"/>
                        </a:rPr>
                        <a:t>L</a:t>
                      </a:r>
                      <a:r>
                        <a:rPr b="1" lang="fr" sz="900" u="none" cap="none" strike="noStrike">
                          <a:solidFill>
                            <a:schemeClr val="dk1"/>
                          </a:solidFill>
                          <a:latin typeface="Source Sans Pro"/>
                          <a:ea typeface="Source Sans Pro"/>
                          <a:cs typeface="Source Sans Pro"/>
                          <a:sym typeface="Source Sans Pro"/>
                        </a:rPr>
                        <a:t>ower latency</a:t>
                      </a:r>
                      <a:r>
                        <a:rPr lang="fr" sz="900" u="none" cap="none" strike="noStrike">
                          <a:solidFill>
                            <a:schemeClr val="dk1"/>
                          </a:solidFill>
                          <a:latin typeface="Source Sans Pro"/>
                          <a:ea typeface="Source Sans Pro"/>
                          <a:cs typeface="Source Sans Pro"/>
                          <a:sym typeface="Source Sans Pro"/>
                        </a:rPr>
                        <a:t> due to on </a:t>
                      </a:r>
                      <a:r>
                        <a:rPr lang="fr" sz="900">
                          <a:solidFill>
                            <a:schemeClr val="dk1"/>
                          </a:solidFill>
                          <a:latin typeface="Source Sans Pro"/>
                          <a:ea typeface="Source Sans Pro"/>
                          <a:cs typeface="Source Sans Pro"/>
                          <a:sym typeface="Source Sans Pro"/>
                        </a:rPr>
                        <a:t>premise</a:t>
                      </a:r>
                      <a:r>
                        <a:rPr lang="fr" sz="900" u="none" cap="none" strike="noStrike">
                          <a:solidFill>
                            <a:schemeClr val="dk1"/>
                          </a:solidFill>
                          <a:latin typeface="Source Sans Pro"/>
                          <a:ea typeface="Source Sans Pro"/>
                          <a:cs typeface="Source Sans Pro"/>
                          <a:sym typeface="Source Sans Pro"/>
                        </a:rPr>
                        <a:t> and smaller model sizes</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900"/>
                        <a:buFont typeface="Helvetica Neue"/>
                        <a:buNone/>
                      </a:pPr>
                      <a:r>
                        <a:rPr lang="fr" sz="900">
                          <a:solidFill>
                            <a:schemeClr val="dk1"/>
                          </a:solidFill>
                          <a:latin typeface="Source Sans Pro"/>
                          <a:ea typeface="Source Sans Pro"/>
                          <a:cs typeface="Source Sans Pro"/>
                          <a:sym typeface="Source Sans Pro"/>
                        </a:rPr>
                        <a:t>Often</a:t>
                      </a:r>
                      <a:r>
                        <a:rPr lang="fr" sz="900" u="none" cap="none" strike="noStrike">
                          <a:solidFill>
                            <a:schemeClr val="dk1"/>
                          </a:solidFill>
                          <a:latin typeface="Source Sans Pro"/>
                          <a:ea typeface="Source Sans Pro"/>
                          <a:cs typeface="Source Sans Pro"/>
                          <a:sym typeface="Source Sans Pro"/>
                        </a:rPr>
                        <a:t> </a:t>
                      </a:r>
                      <a:r>
                        <a:rPr b="1" lang="fr" sz="900" u="none" cap="none" strike="noStrike">
                          <a:solidFill>
                            <a:schemeClr val="dk1"/>
                          </a:solidFill>
                          <a:latin typeface="Source Sans Pro"/>
                          <a:ea typeface="Source Sans Pro"/>
                          <a:cs typeface="Source Sans Pro"/>
                          <a:sym typeface="Source Sans Pro"/>
                        </a:rPr>
                        <a:t>greater latency</a:t>
                      </a:r>
                      <a:r>
                        <a:rPr lang="fr" sz="900" u="none" cap="none" strike="noStrike">
                          <a:solidFill>
                            <a:schemeClr val="dk1"/>
                          </a:solidFill>
                          <a:latin typeface="Source Sans Pro"/>
                          <a:ea typeface="Source Sans Pro"/>
                          <a:cs typeface="Source Sans Pro"/>
                          <a:sym typeface="Source Sans Pro"/>
                        </a:rPr>
                        <a:t> due to larger model sizes + API la</a:t>
                      </a:r>
                      <a:r>
                        <a:rPr lang="fr" sz="900">
                          <a:solidFill>
                            <a:schemeClr val="dk1"/>
                          </a:solidFill>
                          <a:latin typeface="Source Sans Pro"/>
                          <a:ea typeface="Source Sans Pro"/>
                          <a:cs typeface="Source Sans Pro"/>
                          <a:sym typeface="Source Sans Pro"/>
                        </a:rPr>
                        <a:t>tency</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7850">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Quality</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5E5E5E"/>
                        </a:buClr>
                        <a:buSzPts val="900"/>
                        <a:buFont typeface="Helvetica Neue"/>
                        <a:buNone/>
                      </a:pPr>
                      <a:r>
                        <a:rPr lang="fr" sz="900" u="none" cap="none" strike="noStrike">
                          <a:solidFill>
                            <a:schemeClr val="dk1"/>
                          </a:solidFill>
                          <a:latin typeface="Source Sans Pro"/>
                          <a:ea typeface="Source Sans Pro"/>
                          <a:cs typeface="Source Sans Pro"/>
                          <a:sym typeface="Source Sans Pro"/>
                        </a:rPr>
                        <a:t>No single approach is best. Each use case will vary. Proprietary is typically</a:t>
                      </a:r>
                      <a:r>
                        <a:rPr b="1" lang="fr" sz="900" u="none" cap="none" strike="noStrike">
                          <a:solidFill>
                            <a:schemeClr val="dk1"/>
                          </a:solidFill>
                          <a:latin typeface="Source Sans Pro"/>
                          <a:ea typeface="Source Sans Pro"/>
                          <a:cs typeface="Source Sans Pro"/>
                          <a:sym typeface="Source Sans Pro"/>
                        </a:rPr>
                        <a:t> closer to the frontier of perf</a:t>
                      </a:r>
                      <a:r>
                        <a:rPr b="1" lang="fr" sz="900">
                          <a:solidFill>
                            <a:schemeClr val="dk1"/>
                          </a:solidFill>
                          <a:latin typeface="Source Sans Pro"/>
                          <a:ea typeface="Source Sans Pro"/>
                          <a:cs typeface="Source Sans Pro"/>
                          <a:sym typeface="Source Sans Pro"/>
                        </a:rPr>
                        <a:t>ormance</a:t>
                      </a:r>
                      <a:r>
                        <a:rPr lang="fr" sz="900">
                          <a:solidFill>
                            <a:schemeClr val="dk1"/>
                          </a:solidFill>
                          <a:latin typeface="Source Sans Pro"/>
                          <a:ea typeface="Source Sans Pro"/>
                          <a:cs typeface="Source Sans Pro"/>
                          <a:sym typeface="Source Sans Pro"/>
                        </a:rPr>
                        <a:t>.</a:t>
                      </a:r>
                      <a:endParaRPr sz="500" u="none" cap="none" strike="noStrike">
                        <a:solidFill>
                          <a:schemeClr val="dk1"/>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540675">
                <a:tc>
                  <a:txBody>
                    <a:bodyPr/>
                    <a:lstStyle/>
                    <a:p>
                      <a:pPr indent="0" lvl="0" marL="0" marR="0" rtl="0" algn="ctr">
                        <a:lnSpc>
                          <a:spcPct val="160000"/>
                        </a:lnSpc>
                        <a:spcBef>
                          <a:spcPts val="0"/>
                        </a:spcBef>
                        <a:spcAft>
                          <a:spcPts val="0"/>
                        </a:spcAft>
                        <a:buClr>
                          <a:srgbClr val="EE5EA7"/>
                        </a:buClr>
                        <a:buSzPts val="1300"/>
                        <a:buFont typeface="Arial"/>
                        <a:buNone/>
                      </a:pPr>
                      <a:r>
                        <a:rPr lang="fr" sz="1300" u="none" cap="none" strike="noStrike">
                          <a:solidFill>
                            <a:srgbClr val="1E98FD"/>
                          </a:solidFill>
                          <a:latin typeface="Source Sans Pro"/>
                          <a:ea typeface="Source Sans Pro"/>
                          <a:cs typeface="Source Sans Pro"/>
                          <a:sym typeface="Source Sans Pro"/>
                        </a:rPr>
                        <a:t>Examples</a:t>
                      </a:r>
                      <a:endParaRPr sz="500" u="none" cap="none" strike="noStrike">
                        <a:solidFill>
                          <a:srgbClr val="1E98FD"/>
                        </a:solidFill>
                        <a:latin typeface="Source Sans Pro"/>
                        <a:ea typeface="Source Sans Pro"/>
                        <a:cs typeface="Source Sans Pro"/>
                        <a:sym typeface="Source Sans Pro"/>
                      </a:endParaRPr>
                    </a:p>
                  </a:txBody>
                  <a:tcPr marT="19050" marB="19050" marR="19050" marL="19050" anchor="ctr">
                    <a:lnL cap="flat" cmpd="sng" w="9525">
                      <a:solidFill>
                        <a:srgbClr val="000000">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5E5E5E"/>
                        </a:buClr>
                        <a:buSzPts val="1000"/>
                        <a:buFont typeface="Helvetica Neue"/>
                        <a:buNone/>
                      </a:pPr>
                      <a:r>
                        <a:t/>
                      </a:r>
                      <a:endParaRPr sz="1000" u="none" cap="none" strike="noStrike">
                        <a:solidFill>
                          <a:srgbClr val="5E5E5E"/>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1200"/>
                        <a:buFont typeface="Avenir"/>
                        <a:buNone/>
                      </a:pPr>
                      <a:r>
                        <a:t/>
                      </a:r>
                      <a:endParaRPr sz="1200" u="none" cap="none" strike="noStrike">
                        <a:solidFill>
                          <a:srgbClr val="FFFFFF"/>
                        </a:solidFill>
                        <a:latin typeface="Source Sans Pro"/>
                        <a:ea typeface="Source Sans Pro"/>
                        <a:cs typeface="Source Sans Pro"/>
                        <a:sym typeface="Source Sans Pro"/>
                      </a:endParaRPr>
                    </a:p>
                  </a:txBody>
                  <a:tcPr marT="19050" marB="19050" marR="19050" marL="19050" anchor="ctr">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17" name="Google Shape;117;p21"/>
          <p:cNvPicPr preferRelativeResize="0"/>
          <p:nvPr/>
        </p:nvPicPr>
        <p:blipFill>
          <a:blip r:embed="rId10">
            <a:alphaModFix/>
          </a:blip>
          <a:stretch>
            <a:fillRect/>
          </a:stretch>
        </p:blipFill>
        <p:spPr>
          <a:xfrm>
            <a:off x="2426174" y="4383763"/>
            <a:ext cx="297920" cy="297900"/>
          </a:xfrm>
          <a:prstGeom prst="rect">
            <a:avLst/>
          </a:prstGeom>
          <a:noFill/>
          <a:ln>
            <a:noFill/>
          </a:ln>
        </p:spPr>
      </p:pic>
      <p:pic>
        <p:nvPicPr>
          <p:cNvPr id="118" name="Google Shape;118;p21"/>
          <p:cNvPicPr preferRelativeResize="0"/>
          <p:nvPr/>
        </p:nvPicPr>
        <p:blipFill>
          <a:blip r:embed="rId11">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6"/>
          <p:cNvSpPr txBox="1"/>
          <p:nvPr>
            <p:ph idx="1" type="body"/>
          </p:nvPr>
        </p:nvSpPr>
        <p:spPr>
          <a:xfrm>
            <a:off x="286450" y="1434225"/>
            <a:ext cx="4073700" cy="3486600"/>
          </a:xfrm>
          <a:prstGeom prst="rect">
            <a:avLst/>
          </a:prstGeom>
        </p:spPr>
        <p:txBody>
          <a:bodyPr anchorCtr="0" anchor="t" bIns="19050" lIns="19050" spcFirstLastPara="1" rIns="19050" wrap="square" tIns="19050">
            <a:normAutofit fontScale="85000" lnSpcReduction="10000"/>
          </a:bodyPr>
          <a:lstStyle/>
          <a:p>
            <a:pPr indent="0" lvl="0" marL="0" rtl="0" algn="l">
              <a:spcBef>
                <a:spcPts val="0"/>
              </a:spcBef>
              <a:spcAft>
                <a:spcPts val="0"/>
              </a:spcAft>
              <a:buNone/>
            </a:pPr>
            <a:r>
              <a:rPr lang="fr">
                <a:solidFill>
                  <a:schemeClr val="dk1"/>
                </a:solidFill>
              </a:rPr>
              <a:t>References:</a:t>
            </a:r>
            <a:endParaRPr>
              <a:solidFill>
                <a:schemeClr val="dk1"/>
              </a:solidFill>
            </a:endParaRPr>
          </a:p>
          <a:p>
            <a:pPr indent="-358140" lvl="0" marL="457200" rtl="0" algn="l">
              <a:spcBef>
                <a:spcPts val="0"/>
              </a:spcBef>
              <a:spcAft>
                <a:spcPts val="0"/>
              </a:spcAft>
              <a:buClr>
                <a:schemeClr val="dk1"/>
              </a:buClr>
              <a:buSzPct val="100000"/>
              <a:buChar char="★"/>
            </a:pPr>
            <a:r>
              <a:rPr lang="fr">
                <a:solidFill>
                  <a:schemeClr val="dk1"/>
                </a:solidFill>
              </a:rPr>
              <a:t>Breadth-First Pipeline Parallelism</a:t>
            </a:r>
            <a:br>
              <a:rPr lang="fr">
                <a:solidFill>
                  <a:schemeClr val="dk1"/>
                </a:solidFill>
              </a:rPr>
            </a:br>
            <a:r>
              <a:rPr lang="fr" u="sng">
                <a:solidFill>
                  <a:schemeClr val="hlink"/>
                </a:solidFill>
                <a:hlinkClick r:id="rId3"/>
              </a:rPr>
              <a:t>https://arxiv.org/abs/2211.05953</a:t>
            </a:r>
            <a:endParaRPr>
              <a:solidFill>
                <a:schemeClr val="dk1"/>
              </a:solidFill>
            </a:endParaRPr>
          </a:p>
          <a:p>
            <a:pPr indent="-358140" lvl="0" marL="457200" rtl="0" algn="l">
              <a:spcBef>
                <a:spcPts val="0"/>
              </a:spcBef>
              <a:spcAft>
                <a:spcPts val="0"/>
              </a:spcAft>
              <a:buClr>
                <a:schemeClr val="dk1"/>
              </a:buClr>
              <a:buSzPct val="100000"/>
              <a:buChar char="★"/>
            </a:pPr>
            <a:r>
              <a:rPr lang="fr">
                <a:solidFill>
                  <a:schemeClr val="dk1"/>
                </a:solidFill>
              </a:rPr>
              <a:t>Reducing Activation Recomputation in Large Transformer Models</a:t>
            </a:r>
            <a:br>
              <a:rPr lang="fr">
                <a:solidFill>
                  <a:schemeClr val="dk1"/>
                </a:solidFill>
              </a:rPr>
            </a:br>
            <a:r>
              <a:rPr lang="fr" u="sng">
                <a:solidFill>
                  <a:schemeClr val="hlink"/>
                </a:solidFill>
                <a:hlinkClick r:id="rId4"/>
              </a:rPr>
              <a:t>https://arxiv.org/abs/2205.05198</a:t>
            </a:r>
            <a:endParaRPr>
              <a:solidFill>
                <a:schemeClr val="dk1"/>
              </a:solidFill>
            </a:endParaRPr>
          </a:p>
          <a:p>
            <a:pPr indent="-358140" lvl="0" marL="457200" rtl="0" algn="l">
              <a:spcBef>
                <a:spcPts val="0"/>
              </a:spcBef>
              <a:spcAft>
                <a:spcPts val="0"/>
              </a:spcAft>
              <a:buClr>
                <a:schemeClr val="dk1"/>
              </a:buClr>
              <a:buSzPct val="100000"/>
              <a:buChar char="★"/>
            </a:pPr>
            <a:r>
              <a:rPr lang="fr">
                <a:solidFill>
                  <a:schemeClr val="dk1"/>
                </a:solidFill>
              </a:rPr>
              <a:t>Sequence Parallelism: Long Sequence Training from System Perspective</a:t>
            </a:r>
            <a:br>
              <a:rPr lang="fr">
                <a:solidFill>
                  <a:schemeClr val="dk1"/>
                </a:solidFill>
              </a:rPr>
            </a:br>
            <a:r>
              <a:rPr lang="fr" u="sng">
                <a:solidFill>
                  <a:schemeClr val="hlink"/>
                </a:solidFill>
                <a:hlinkClick r:id="rId5"/>
              </a:rPr>
              <a:t>https://arxiv.org/abs/2105.13120</a:t>
            </a:r>
            <a:endParaRPr>
              <a:solidFill>
                <a:schemeClr val="dk1"/>
              </a:solidFill>
            </a:endParaRPr>
          </a:p>
        </p:txBody>
      </p:sp>
      <p:sp>
        <p:nvSpPr>
          <p:cNvPr id="621" name="Google Shape;621;p66"/>
          <p:cNvSpPr txBox="1"/>
          <p:nvPr>
            <p:ph type="title"/>
          </p:nvPr>
        </p:nvSpPr>
        <p:spPr>
          <a:xfrm>
            <a:off x="352700" y="298625"/>
            <a:ext cx="8283000" cy="629400"/>
          </a:xfrm>
          <a:prstGeom prst="rect">
            <a:avLst/>
          </a:prstGeom>
        </p:spPr>
        <p:txBody>
          <a:bodyPr anchorCtr="0" anchor="t" bIns="19050" lIns="19050" spcFirstLastPara="1" rIns="19050" wrap="square" tIns="19050">
            <a:normAutofit fontScale="90000"/>
          </a:bodyPr>
          <a:lstStyle/>
          <a:p>
            <a:pPr indent="0" lvl="0" marL="0" rtl="0" algn="l">
              <a:spcBef>
                <a:spcPts val="0"/>
              </a:spcBef>
              <a:spcAft>
                <a:spcPts val="0"/>
              </a:spcAft>
              <a:buNone/>
            </a:pPr>
            <a:r>
              <a:rPr lang="fr"/>
              <a:t>When the model is too big:</a:t>
            </a:r>
            <a:endParaRPr/>
          </a:p>
          <a:p>
            <a:pPr indent="0" lvl="0" marL="0" rtl="0" algn="l">
              <a:spcBef>
                <a:spcPts val="0"/>
              </a:spcBef>
              <a:spcAft>
                <a:spcPts val="0"/>
              </a:spcAft>
              <a:buNone/>
            </a:pPr>
            <a:r>
              <a:rPr lang="fr"/>
              <a:t>Parallelism</a:t>
            </a:r>
            <a:endParaRPr/>
          </a:p>
        </p:txBody>
      </p:sp>
      <p:pic>
        <p:nvPicPr>
          <p:cNvPr id="622" name="Google Shape;622;p66"/>
          <p:cNvPicPr preferRelativeResize="0"/>
          <p:nvPr/>
        </p:nvPicPr>
        <p:blipFill>
          <a:blip r:embed="rId6">
            <a:alphaModFix/>
          </a:blip>
          <a:stretch>
            <a:fillRect/>
          </a:stretch>
        </p:blipFill>
        <p:spPr>
          <a:xfrm>
            <a:off x="7705400" y="94375"/>
            <a:ext cx="1303800" cy="1303800"/>
          </a:xfrm>
          <a:prstGeom prst="roundRect">
            <a:avLst>
              <a:gd fmla="val 16667" name="adj"/>
            </a:avLst>
          </a:prstGeom>
          <a:noFill/>
          <a:ln>
            <a:noFill/>
          </a:ln>
        </p:spPr>
      </p:pic>
      <p:pic>
        <p:nvPicPr>
          <p:cNvPr id="623" name="Google Shape;623;p66"/>
          <p:cNvPicPr preferRelativeResize="0"/>
          <p:nvPr/>
        </p:nvPicPr>
        <p:blipFill>
          <a:blip r:embed="rId7">
            <a:alphaModFix/>
          </a:blip>
          <a:stretch>
            <a:fillRect/>
          </a:stretch>
        </p:blipFill>
        <p:spPr>
          <a:xfrm>
            <a:off x="4360175" y="792700"/>
            <a:ext cx="3345220" cy="42912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7"/>
          <p:cNvSpPr txBox="1"/>
          <p:nvPr>
            <p:ph idx="1" type="body"/>
          </p:nvPr>
        </p:nvSpPr>
        <p:spPr>
          <a:xfrm>
            <a:off x="286450" y="977025"/>
            <a:ext cx="80967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Clr>
                <a:schemeClr val="dk1"/>
              </a:buClr>
              <a:buSzPts val="2400"/>
              <a:buChar char="★"/>
            </a:pPr>
            <a:r>
              <a:rPr lang="fr">
                <a:solidFill>
                  <a:schemeClr val="dk1"/>
                </a:solidFill>
              </a:rPr>
              <a:t>Challenges when scaling to multiple GPUs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Synchronization between:</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Multiple GPUs</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CPU and GPUs</a:t>
            </a:r>
            <a:endParaRPr>
              <a:solidFill>
                <a:schemeClr val="dk1"/>
              </a:solidFill>
            </a:endParaRPr>
          </a:p>
          <a:p>
            <a:pPr indent="-381000" lvl="1" marL="914400" rtl="0" algn="l">
              <a:spcBef>
                <a:spcPts val="0"/>
              </a:spcBef>
              <a:spcAft>
                <a:spcPts val="0"/>
              </a:spcAft>
              <a:buClr>
                <a:schemeClr val="dk1"/>
              </a:buClr>
              <a:buSzPts val="2400"/>
              <a:buChar char="○"/>
            </a:pPr>
            <a:r>
              <a:rPr lang="fr">
                <a:solidFill>
                  <a:schemeClr val="dk1"/>
                </a:solidFill>
              </a:rPr>
              <a:t>Example:</a:t>
            </a:r>
            <a:endParaRPr>
              <a:solidFill>
                <a:schemeClr val="dk1"/>
              </a:solidFill>
            </a:endParaRPr>
          </a:p>
          <a:p>
            <a:pPr indent="-355600" lvl="2" marL="1371600" rtl="0" algn="l">
              <a:spcBef>
                <a:spcPts val="0"/>
              </a:spcBef>
              <a:spcAft>
                <a:spcPts val="0"/>
              </a:spcAft>
              <a:buClr>
                <a:schemeClr val="dk1"/>
              </a:buClr>
              <a:buSzPts val="2000"/>
              <a:buChar char="■"/>
            </a:pPr>
            <a:r>
              <a:rPr lang="fr">
                <a:solidFill>
                  <a:schemeClr val="dk1"/>
                </a:solidFill>
              </a:rPr>
              <a:t>Data parallelism all_reduce</a:t>
            </a:r>
            <a:br>
              <a:rPr lang="fr">
                <a:solidFill>
                  <a:schemeClr val="dk1"/>
                </a:solidFill>
              </a:rPr>
            </a:br>
            <a:r>
              <a:rPr lang="fr">
                <a:solidFill>
                  <a:schemeClr val="dk1"/>
                </a:solidFill>
              </a:rPr>
              <a:t>overlapping</a:t>
            </a:r>
            <a:r>
              <a:rPr lang="fr">
                <a:solidFill>
                  <a:schemeClr val="dk1"/>
                </a:solidFill>
              </a:rPr>
              <a:t> communication</a:t>
            </a:r>
            <a:br>
              <a:rPr lang="fr">
                <a:solidFill>
                  <a:schemeClr val="dk1"/>
                </a:solidFill>
              </a:rPr>
            </a:br>
            <a:r>
              <a:rPr lang="fr">
                <a:solidFill>
                  <a:schemeClr val="dk1"/>
                </a:solidFill>
              </a:rPr>
              <a:t>and computation</a:t>
            </a:r>
            <a:endParaRPr>
              <a:solidFill>
                <a:schemeClr val="dk1"/>
              </a:solidFill>
            </a:endParaRPr>
          </a:p>
        </p:txBody>
      </p:sp>
      <p:sp>
        <p:nvSpPr>
          <p:cNvPr id="629" name="Google Shape;629;p67"/>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When the model is too big: efficiency</a:t>
            </a:r>
            <a:endParaRPr/>
          </a:p>
        </p:txBody>
      </p:sp>
      <p:pic>
        <p:nvPicPr>
          <p:cNvPr id="630" name="Google Shape;630;p67"/>
          <p:cNvPicPr preferRelativeResize="0"/>
          <p:nvPr/>
        </p:nvPicPr>
        <p:blipFill>
          <a:blip r:embed="rId3">
            <a:alphaModFix/>
          </a:blip>
          <a:stretch>
            <a:fillRect/>
          </a:stretch>
        </p:blipFill>
        <p:spPr>
          <a:xfrm>
            <a:off x="5418050" y="1437830"/>
            <a:ext cx="3707323" cy="1126546"/>
          </a:xfrm>
          <a:prstGeom prst="rect">
            <a:avLst/>
          </a:prstGeom>
          <a:noFill/>
          <a:ln>
            <a:noFill/>
          </a:ln>
        </p:spPr>
      </p:pic>
      <p:pic>
        <p:nvPicPr>
          <p:cNvPr id="631" name="Google Shape;631;p67"/>
          <p:cNvPicPr preferRelativeResize="0"/>
          <p:nvPr/>
        </p:nvPicPr>
        <p:blipFill>
          <a:blip r:embed="rId4">
            <a:alphaModFix/>
          </a:blip>
          <a:stretch>
            <a:fillRect/>
          </a:stretch>
        </p:blipFill>
        <p:spPr>
          <a:xfrm>
            <a:off x="5418050" y="2695875"/>
            <a:ext cx="3072924" cy="1013150"/>
          </a:xfrm>
          <a:prstGeom prst="rect">
            <a:avLst/>
          </a:prstGeom>
          <a:noFill/>
          <a:ln>
            <a:noFill/>
          </a:ln>
        </p:spPr>
      </p:pic>
      <p:pic>
        <p:nvPicPr>
          <p:cNvPr id="632" name="Google Shape;632;p67"/>
          <p:cNvPicPr preferRelativeResize="0"/>
          <p:nvPr/>
        </p:nvPicPr>
        <p:blipFill>
          <a:blip r:embed="rId5">
            <a:alphaModFix/>
          </a:blip>
          <a:stretch>
            <a:fillRect/>
          </a:stretch>
        </p:blipFill>
        <p:spPr>
          <a:xfrm>
            <a:off x="246325" y="3645280"/>
            <a:ext cx="4763552" cy="1439650"/>
          </a:xfrm>
          <a:prstGeom prst="rect">
            <a:avLst/>
          </a:prstGeom>
          <a:noFill/>
          <a:ln>
            <a:noFill/>
          </a:ln>
        </p:spPr>
      </p:pic>
      <p:pic>
        <p:nvPicPr>
          <p:cNvPr id="633" name="Google Shape;633;p67"/>
          <p:cNvPicPr preferRelativeResize="0"/>
          <p:nvPr/>
        </p:nvPicPr>
        <p:blipFill>
          <a:blip r:embed="rId6">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8"/>
          <p:cNvSpPr txBox="1"/>
          <p:nvPr>
            <p:ph idx="1" type="body"/>
          </p:nvPr>
        </p:nvSpPr>
        <p:spPr>
          <a:xfrm>
            <a:off x="438850" y="1053225"/>
            <a:ext cx="6423300" cy="508200"/>
          </a:xfrm>
          <a:prstGeom prst="rect">
            <a:avLst/>
          </a:prstGeom>
        </p:spPr>
        <p:txBody>
          <a:bodyPr anchorCtr="0" anchor="t" bIns="19050" lIns="19050" spcFirstLastPara="1" rIns="19050" wrap="square" tIns="19050">
            <a:normAutofit fontScale="77500" lnSpcReduction="20000"/>
          </a:bodyPr>
          <a:lstStyle/>
          <a:p>
            <a:pPr indent="0" lvl="0" marL="0" rtl="0" algn="l">
              <a:spcBef>
                <a:spcPts val="0"/>
              </a:spcBef>
              <a:spcAft>
                <a:spcPts val="0"/>
              </a:spcAft>
              <a:buNone/>
            </a:pPr>
            <a:r>
              <a:rPr lang="fr"/>
              <a:t>Stop materializing</a:t>
            </a:r>
            <a:br>
              <a:rPr lang="fr"/>
            </a:br>
            <a:r>
              <a:rPr lang="fr"/>
              <a:t>attention </a:t>
            </a:r>
            <a:r>
              <a:rPr lang="fr"/>
              <a:t>matrices</a:t>
            </a:r>
            <a:r>
              <a:rPr lang="fr"/>
              <a:t>!</a:t>
            </a:r>
            <a:endParaRPr/>
          </a:p>
        </p:txBody>
      </p:sp>
      <p:sp>
        <p:nvSpPr>
          <p:cNvPr id="639" name="Google Shape;639;p68"/>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Flash </a:t>
            </a:r>
            <a:r>
              <a:rPr lang="fr"/>
              <a:t>Attention</a:t>
            </a:r>
            <a:endParaRPr/>
          </a:p>
        </p:txBody>
      </p:sp>
      <p:pic>
        <p:nvPicPr>
          <p:cNvPr id="640" name="Google Shape;640;p68"/>
          <p:cNvPicPr preferRelativeResize="0"/>
          <p:nvPr/>
        </p:nvPicPr>
        <p:blipFill>
          <a:blip r:embed="rId3">
            <a:alphaModFix/>
          </a:blip>
          <a:stretch>
            <a:fillRect/>
          </a:stretch>
        </p:blipFill>
        <p:spPr>
          <a:xfrm>
            <a:off x="3540375" y="2946650"/>
            <a:ext cx="5385626" cy="2130075"/>
          </a:xfrm>
          <a:prstGeom prst="rect">
            <a:avLst/>
          </a:prstGeom>
          <a:noFill/>
          <a:ln>
            <a:noFill/>
          </a:ln>
        </p:spPr>
      </p:pic>
      <p:pic>
        <p:nvPicPr>
          <p:cNvPr id="641" name="Google Shape;641;p68"/>
          <p:cNvPicPr preferRelativeResize="0"/>
          <p:nvPr/>
        </p:nvPicPr>
        <p:blipFill>
          <a:blip r:embed="rId4">
            <a:alphaModFix/>
          </a:blip>
          <a:stretch>
            <a:fillRect/>
          </a:stretch>
        </p:blipFill>
        <p:spPr>
          <a:xfrm>
            <a:off x="3783475" y="233178"/>
            <a:ext cx="4520200" cy="1340575"/>
          </a:xfrm>
          <a:prstGeom prst="rect">
            <a:avLst/>
          </a:prstGeom>
          <a:noFill/>
          <a:ln>
            <a:noFill/>
          </a:ln>
        </p:spPr>
      </p:pic>
      <p:grpSp>
        <p:nvGrpSpPr>
          <p:cNvPr id="642" name="Google Shape;642;p68"/>
          <p:cNvGrpSpPr/>
          <p:nvPr/>
        </p:nvGrpSpPr>
        <p:grpSpPr>
          <a:xfrm>
            <a:off x="191274" y="1790025"/>
            <a:ext cx="4412375" cy="1601400"/>
            <a:chOff x="800874" y="1713825"/>
            <a:chExt cx="4412375" cy="1601400"/>
          </a:xfrm>
        </p:grpSpPr>
        <p:pic>
          <p:nvPicPr>
            <p:cNvPr id="643" name="Google Shape;643;p68"/>
            <p:cNvPicPr preferRelativeResize="0"/>
            <p:nvPr/>
          </p:nvPicPr>
          <p:blipFill>
            <a:blip r:embed="rId5">
              <a:alphaModFix/>
            </a:blip>
            <a:stretch>
              <a:fillRect/>
            </a:stretch>
          </p:blipFill>
          <p:spPr>
            <a:xfrm>
              <a:off x="800875" y="1713825"/>
              <a:ext cx="4412375" cy="595225"/>
            </a:xfrm>
            <a:prstGeom prst="rect">
              <a:avLst/>
            </a:prstGeom>
            <a:noFill/>
            <a:ln>
              <a:noFill/>
            </a:ln>
          </p:spPr>
        </p:pic>
        <p:pic>
          <p:nvPicPr>
            <p:cNvPr id="644" name="Google Shape;644;p68"/>
            <p:cNvPicPr preferRelativeResize="0"/>
            <p:nvPr/>
          </p:nvPicPr>
          <p:blipFill>
            <a:blip r:embed="rId6">
              <a:alphaModFix/>
            </a:blip>
            <a:stretch>
              <a:fillRect/>
            </a:stretch>
          </p:blipFill>
          <p:spPr>
            <a:xfrm>
              <a:off x="800874" y="2313709"/>
              <a:ext cx="4412375" cy="1001517"/>
            </a:xfrm>
            <a:prstGeom prst="rect">
              <a:avLst/>
            </a:prstGeom>
            <a:noFill/>
            <a:ln>
              <a:noFill/>
            </a:ln>
          </p:spPr>
        </p:pic>
      </p:grpSp>
      <p:sp>
        <p:nvSpPr>
          <p:cNvPr id="645" name="Google Shape;645;p68"/>
          <p:cNvSpPr/>
          <p:nvPr/>
        </p:nvSpPr>
        <p:spPr>
          <a:xfrm rot="10800000">
            <a:off x="4742850" y="1789950"/>
            <a:ext cx="826500" cy="831900"/>
          </a:xfrm>
          <a:prstGeom prst="bentArrow">
            <a:avLst>
              <a:gd fmla="val 38391" name="adj1"/>
              <a:gd fmla="val 30309"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646" name="Google Shape;646;p68"/>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9"/>
          <p:cNvSpPr txBox="1"/>
          <p:nvPr>
            <p:ph idx="1" type="body"/>
          </p:nvPr>
        </p:nvSpPr>
        <p:spPr>
          <a:xfrm>
            <a:off x="438850" y="1053225"/>
            <a:ext cx="6423300" cy="32805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Flash attention V2:</a:t>
            </a:r>
            <a:endParaRPr/>
          </a:p>
          <a:p>
            <a:pPr indent="-381000" lvl="0" marL="457200" rtl="0" algn="l">
              <a:spcBef>
                <a:spcPts val="0"/>
              </a:spcBef>
              <a:spcAft>
                <a:spcPts val="0"/>
              </a:spcAft>
              <a:buSzPts val="2400"/>
              <a:buChar char="★"/>
            </a:pPr>
            <a:r>
              <a:rPr lang="fr"/>
              <a:t>reduce the number of non-matmul FLOP</a:t>
            </a:r>
            <a:br>
              <a:rPr lang="fr"/>
            </a:br>
            <a:r>
              <a:rPr lang="fr"/>
              <a:t>(division, etc)</a:t>
            </a:r>
            <a:endParaRPr/>
          </a:p>
          <a:p>
            <a:pPr indent="-381000" lvl="1" marL="914400" rtl="0" algn="l">
              <a:spcBef>
                <a:spcPts val="0"/>
              </a:spcBef>
              <a:spcAft>
                <a:spcPts val="0"/>
              </a:spcAft>
              <a:buSzPts val="2400"/>
              <a:buChar char="○"/>
            </a:pPr>
            <a:r>
              <a:rPr lang="fr"/>
              <a:t>each non-matmul FLOP is 16× more expensive than a matmul FLOP</a:t>
            </a:r>
            <a:endParaRPr/>
          </a:p>
          <a:p>
            <a:pPr indent="-381000" lvl="0" marL="457200" rtl="0" algn="l">
              <a:spcBef>
                <a:spcPts val="0"/>
              </a:spcBef>
              <a:spcAft>
                <a:spcPts val="0"/>
              </a:spcAft>
              <a:buSzPts val="2400"/>
              <a:buChar char="★"/>
            </a:pPr>
            <a:r>
              <a:rPr lang="fr"/>
              <a:t>better parallelism (sequences)</a:t>
            </a:r>
            <a:endParaRPr/>
          </a:p>
          <a:p>
            <a:pPr indent="-381000" lvl="0" marL="457200" rtl="0" algn="l">
              <a:spcBef>
                <a:spcPts val="0"/>
              </a:spcBef>
              <a:spcAft>
                <a:spcPts val="0"/>
              </a:spcAft>
              <a:buSzPts val="2400"/>
              <a:buChar char="★"/>
            </a:pPr>
            <a:r>
              <a:rPr lang="fr"/>
              <a:t>causal masks</a:t>
            </a:r>
            <a:endParaRPr/>
          </a:p>
          <a:p>
            <a:pPr indent="-381000" lvl="0" marL="457200" rtl="0" algn="l">
              <a:spcBef>
                <a:spcPts val="0"/>
              </a:spcBef>
              <a:spcAft>
                <a:spcPts val="0"/>
              </a:spcAft>
              <a:buSzPts val="2400"/>
              <a:buChar char="★"/>
            </a:pPr>
            <a:r>
              <a:rPr lang="fr"/>
              <a:t>better work partitioning (blocks, wraps)</a:t>
            </a:r>
            <a:endParaRPr/>
          </a:p>
        </p:txBody>
      </p:sp>
      <p:sp>
        <p:nvSpPr>
          <p:cNvPr id="652" name="Google Shape;652;p6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Flash </a:t>
            </a:r>
            <a:r>
              <a:rPr lang="fr"/>
              <a:t>Attention v2</a:t>
            </a:r>
            <a:endParaRPr/>
          </a:p>
        </p:txBody>
      </p:sp>
      <p:pic>
        <p:nvPicPr>
          <p:cNvPr id="653" name="Google Shape;653;p69"/>
          <p:cNvPicPr preferRelativeResize="0"/>
          <p:nvPr/>
        </p:nvPicPr>
        <p:blipFill>
          <a:blip r:embed="rId3">
            <a:alphaModFix/>
          </a:blip>
          <a:stretch>
            <a:fillRect/>
          </a:stretch>
        </p:blipFill>
        <p:spPr>
          <a:xfrm>
            <a:off x="6181643" y="0"/>
            <a:ext cx="2137265" cy="5143501"/>
          </a:xfrm>
          <a:prstGeom prst="rect">
            <a:avLst/>
          </a:prstGeom>
          <a:noFill/>
          <a:ln>
            <a:noFill/>
          </a:ln>
        </p:spPr>
      </p:pic>
      <p:pic>
        <p:nvPicPr>
          <p:cNvPr id="654" name="Google Shape;654;p69"/>
          <p:cNvPicPr preferRelativeResize="0"/>
          <p:nvPr/>
        </p:nvPicPr>
        <p:blipFill>
          <a:blip r:embed="rId4">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0"/>
          <p:cNvSpPr txBox="1"/>
          <p:nvPr>
            <p:ph idx="1" type="body"/>
          </p:nvPr>
        </p:nvSpPr>
        <p:spPr>
          <a:xfrm>
            <a:off x="438850" y="1053225"/>
            <a:ext cx="6423300" cy="3486600"/>
          </a:xfrm>
          <a:prstGeom prst="rect">
            <a:avLst/>
          </a:prstGeom>
        </p:spPr>
        <p:txBody>
          <a:bodyPr anchorCtr="0" anchor="t" bIns="19050" lIns="19050" spcFirstLastPara="1" rIns="19050" wrap="square" tIns="19050">
            <a:normAutofit fontScale="85000" lnSpcReduction="20000"/>
          </a:bodyPr>
          <a:lstStyle/>
          <a:p>
            <a:pPr indent="-358140" lvl="0" marL="457200" rtl="0" algn="l">
              <a:spcBef>
                <a:spcPts val="0"/>
              </a:spcBef>
              <a:spcAft>
                <a:spcPts val="0"/>
              </a:spcAft>
              <a:buSzPct val="100000"/>
              <a:buChar char="★"/>
            </a:pPr>
            <a:r>
              <a:rPr lang="fr"/>
              <a:t>Initialization</a:t>
            </a:r>
            <a:endParaRPr/>
          </a:p>
          <a:p>
            <a:pPr indent="-358140" lvl="0" marL="457200" rtl="0" algn="l">
              <a:spcBef>
                <a:spcPts val="0"/>
              </a:spcBef>
              <a:spcAft>
                <a:spcPts val="0"/>
              </a:spcAft>
              <a:buSzPct val="100000"/>
              <a:buChar char="★"/>
            </a:pPr>
            <a:r>
              <a:rPr lang="fr"/>
              <a:t>Stabilisation (see MuTransfer)</a:t>
            </a:r>
            <a:endParaRPr/>
          </a:p>
          <a:p>
            <a:pPr indent="-358140" lvl="0" marL="457200" rtl="0" algn="l">
              <a:spcBef>
                <a:spcPts val="0"/>
              </a:spcBef>
              <a:spcAft>
                <a:spcPts val="0"/>
              </a:spcAft>
              <a:buSzPct val="100000"/>
              <a:buChar char="★"/>
            </a:pPr>
            <a:r>
              <a:rPr lang="fr"/>
              <a:t>Learning rate: Cosine or not.</a:t>
            </a:r>
            <a:endParaRPr/>
          </a:p>
          <a:p>
            <a:pPr indent="-358140" lvl="0" marL="457200" rtl="0" algn="l">
              <a:spcBef>
                <a:spcPts val="0"/>
              </a:spcBef>
              <a:spcAft>
                <a:spcPts val="0"/>
              </a:spcAft>
              <a:buSzPct val="100000"/>
              <a:buChar char="★"/>
            </a:pPr>
            <a:r>
              <a:rPr lang="fr"/>
              <a:t>Scaling hyper-parameters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References:</a:t>
            </a:r>
            <a:endParaRPr/>
          </a:p>
          <a:p>
            <a:pPr indent="-358140" lvl="0" marL="457200" rtl="0" algn="l">
              <a:spcBef>
                <a:spcPts val="0"/>
              </a:spcBef>
              <a:spcAft>
                <a:spcPts val="0"/>
              </a:spcAft>
              <a:buSzPct val="100000"/>
              <a:buChar char="★"/>
            </a:pPr>
            <a:r>
              <a:rPr lang="fr" u="sng">
                <a:solidFill>
                  <a:schemeClr val="hlink"/>
                </a:solidFill>
                <a:hlinkClick r:id="rId3"/>
              </a:rPr>
              <a:t>MiniCPM blog post</a:t>
            </a:r>
            <a:endParaRPr/>
          </a:p>
          <a:p>
            <a:pPr indent="-358140" lvl="0" marL="457200" rtl="0" algn="l">
              <a:spcBef>
                <a:spcPts val="0"/>
              </a:spcBef>
              <a:spcAft>
                <a:spcPts val="0"/>
              </a:spcAft>
              <a:buSzPct val="100000"/>
              <a:buChar char="★"/>
            </a:pPr>
            <a:r>
              <a:rPr lang="fr"/>
              <a:t>Tensor Programs V: Tuning Large Neural Networks via Zero-Shot Hyperparameter Transfer</a:t>
            </a:r>
            <a:br>
              <a:rPr lang="fr"/>
            </a:br>
            <a:r>
              <a:rPr lang="fr" u="sng">
                <a:solidFill>
                  <a:schemeClr val="hlink"/>
                </a:solidFill>
                <a:hlinkClick r:id="rId4"/>
              </a:rPr>
              <a:t>https://arxiv.org/abs/2203.03466</a:t>
            </a:r>
            <a:endParaRPr/>
          </a:p>
          <a:p>
            <a:pPr indent="-358140" lvl="0" marL="457200" rtl="0" algn="l">
              <a:spcBef>
                <a:spcPts val="0"/>
              </a:spcBef>
              <a:spcAft>
                <a:spcPts val="0"/>
              </a:spcAft>
              <a:buSzPct val="100000"/>
              <a:buChar char="★"/>
            </a:pPr>
            <a:r>
              <a:rPr lang="fr"/>
              <a:t>Cerebras-GPT: Open Compute-Optimal Language Models Trained on the Cerebras Wafer-Scale Cluster</a:t>
            </a:r>
            <a:endParaRPr/>
          </a:p>
          <a:p>
            <a:pPr indent="0" lvl="0" marL="457200" rtl="0" algn="l">
              <a:spcBef>
                <a:spcPts val="0"/>
              </a:spcBef>
              <a:spcAft>
                <a:spcPts val="0"/>
              </a:spcAft>
              <a:buNone/>
            </a:pPr>
            <a:r>
              <a:rPr lang="fr" u="sng">
                <a:solidFill>
                  <a:schemeClr val="hlink"/>
                </a:solidFill>
                <a:hlinkClick r:id="rId5"/>
              </a:rPr>
              <a:t>https://arxiv.org/abs/2304.03208</a:t>
            </a:r>
            <a:endParaRPr/>
          </a:p>
        </p:txBody>
      </p:sp>
      <p:sp>
        <p:nvSpPr>
          <p:cNvPr id="660" name="Google Shape;660;p70"/>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Stable training recipes</a:t>
            </a:r>
            <a:endParaRPr/>
          </a:p>
        </p:txBody>
      </p:sp>
      <p:pic>
        <p:nvPicPr>
          <p:cNvPr id="661" name="Google Shape;661;p70"/>
          <p:cNvPicPr preferRelativeResize="0"/>
          <p:nvPr/>
        </p:nvPicPr>
        <p:blipFill>
          <a:blip r:embed="rId6">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Recent developments</a:t>
            </a:r>
            <a:endParaRPr/>
          </a:p>
          <a:p>
            <a:pPr indent="-381000" lvl="0" marL="457200" rtl="0" algn="l">
              <a:spcBef>
                <a:spcPts val="0"/>
              </a:spcBef>
              <a:spcAft>
                <a:spcPts val="0"/>
              </a:spcAft>
              <a:buSzPts val="2400"/>
              <a:buChar char="★"/>
            </a:pPr>
            <a:r>
              <a:rPr lang="fr"/>
              <a:t>Mixture-of-Experts (MoE)</a:t>
            </a:r>
            <a:endParaRPr/>
          </a:p>
          <a:p>
            <a:pPr indent="-381000" lvl="1" marL="914400" rtl="0" algn="l">
              <a:spcBef>
                <a:spcPts val="0"/>
              </a:spcBef>
              <a:spcAft>
                <a:spcPts val="0"/>
              </a:spcAft>
              <a:buSzPts val="2400"/>
              <a:buChar char="○"/>
            </a:pPr>
            <a:r>
              <a:rPr lang="fr"/>
              <a:t>Efficient training</a:t>
            </a:r>
            <a:br>
              <a:rPr lang="fr"/>
            </a:br>
            <a:r>
              <a:rPr lang="fr"/>
              <a:t>on GPUs with Block</a:t>
            </a:r>
            <a:br>
              <a:rPr lang="fr"/>
            </a:br>
            <a:r>
              <a:rPr lang="fr"/>
              <a:t>Sparsity</a:t>
            </a:r>
            <a:endParaRPr/>
          </a:p>
        </p:txBody>
      </p:sp>
      <p:sp>
        <p:nvSpPr>
          <p:cNvPr id="667" name="Google Shape;667;p71"/>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Capacity and architectures</a:t>
            </a:r>
            <a:endParaRPr/>
          </a:p>
        </p:txBody>
      </p:sp>
      <p:pic>
        <p:nvPicPr>
          <p:cNvPr id="668" name="Google Shape;668;p71"/>
          <p:cNvPicPr preferRelativeResize="0"/>
          <p:nvPr/>
        </p:nvPicPr>
        <p:blipFill rotWithShape="1">
          <a:blip r:embed="rId3">
            <a:alphaModFix/>
          </a:blip>
          <a:srcRect b="21703" l="0" r="0" t="0"/>
          <a:stretch/>
        </p:blipFill>
        <p:spPr>
          <a:xfrm>
            <a:off x="0" y="3456575"/>
            <a:ext cx="4814673" cy="1686924"/>
          </a:xfrm>
          <a:prstGeom prst="rect">
            <a:avLst/>
          </a:prstGeom>
          <a:noFill/>
          <a:ln>
            <a:noFill/>
          </a:ln>
        </p:spPr>
      </p:pic>
      <p:pic>
        <p:nvPicPr>
          <p:cNvPr id="669" name="Google Shape;669;p71"/>
          <p:cNvPicPr preferRelativeResize="0"/>
          <p:nvPr/>
        </p:nvPicPr>
        <p:blipFill rotWithShape="1">
          <a:blip r:embed="rId4">
            <a:alphaModFix/>
          </a:blip>
          <a:srcRect b="21340" l="0" r="0" t="0"/>
          <a:stretch/>
        </p:blipFill>
        <p:spPr>
          <a:xfrm>
            <a:off x="4103850" y="1574275"/>
            <a:ext cx="4981550" cy="1788176"/>
          </a:xfrm>
          <a:prstGeom prst="rect">
            <a:avLst/>
          </a:prstGeom>
          <a:noFill/>
          <a:ln>
            <a:noFill/>
          </a:ln>
        </p:spPr>
      </p:pic>
      <p:pic>
        <p:nvPicPr>
          <p:cNvPr id="670" name="Google Shape;670;p71"/>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2"/>
          <p:cNvSpPr txBox="1"/>
          <p:nvPr>
            <p:ph idx="1" type="body"/>
          </p:nvPr>
        </p:nvSpPr>
        <p:spPr>
          <a:xfrm>
            <a:off x="438850" y="1053225"/>
            <a:ext cx="6423300" cy="34866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sz="1800"/>
              <a:t>Recent developments: </a:t>
            </a:r>
            <a:r>
              <a:rPr lang="fr" sz="1800"/>
              <a:t>Mamba</a:t>
            </a:r>
            <a:endParaRPr sz="1800"/>
          </a:p>
          <a:p>
            <a:pPr indent="-342900" lvl="0" marL="457200" rtl="0" algn="l">
              <a:spcBef>
                <a:spcPts val="0"/>
              </a:spcBef>
              <a:spcAft>
                <a:spcPts val="0"/>
              </a:spcAft>
              <a:buSzPts val="1800"/>
              <a:buChar char="➜"/>
            </a:pPr>
            <a:r>
              <a:rPr lang="fr" sz="1800"/>
              <a:t>efficient and performant</a:t>
            </a:r>
            <a:r>
              <a:rPr lang="fr" sz="1800"/>
              <a:t> SSM</a:t>
            </a:r>
            <a:endParaRPr sz="1800"/>
          </a:p>
          <a:p>
            <a:pPr indent="0" lvl="0" marL="0" rtl="0" algn="l">
              <a:spcBef>
                <a:spcPts val="0"/>
              </a:spcBef>
              <a:spcAft>
                <a:spcPts val="0"/>
              </a:spcAft>
              <a:buNone/>
            </a:pPr>
            <a:r>
              <a:rPr lang="fr" sz="1600" u="sng">
                <a:solidFill>
                  <a:schemeClr val="hlink"/>
                </a:solidFill>
                <a:hlinkClick r:id="rId3"/>
              </a:rPr>
              <a:t>https://srush.github.io/annotated-mamba/hard.html</a:t>
            </a:r>
            <a:br>
              <a:rPr lang="fr" sz="1600"/>
            </a:br>
            <a:endParaRPr sz="1600"/>
          </a:p>
        </p:txBody>
      </p:sp>
      <p:sp>
        <p:nvSpPr>
          <p:cNvPr id="676" name="Google Shape;676;p72"/>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Capacity and architectures</a:t>
            </a:r>
            <a:endParaRPr/>
          </a:p>
        </p:txBody>
      </p:sp>
      <p:pic>
        <p:nvPicPr>
          <p:cNvPr id="677" name="Google Shape;677;p72"/>
          <p:cNvPicPr preferRelativeResize="0"/>
          <p:nvPr/>
        </p:nvPicPr>
        <p:blipFill>
          <a:blip r:embed="rId4">
            <a:alphaModFix/>
          </a:blip>
          <a:stretch>
            <a:fillRect/>
          </a:stretch>
        </p:blipFill>
        <p:spPr>
          <a:xfrm>
            <a:off x="176150" y="2149825"/>
            <a:ext cx="6196473" cy="2931049"/>
          </a:xfrm>
          <a:prstGeom prst="rect">
            <a:avLst/>
          </a:prstGeom>
          <a:noFill/>
          <a:ln>
            <a:noFill/>
          </a:ln>
        </p:spPr>
      </p:pic>
      <p:pic>
        <p:nvPicPr>
          <p:cNvPr id="678" name="Google Shape;678;p72"/>
          <p:cNvPicPr preferRelativeResize="0"/>
          <p:nvPr/>
        </p:nvPicPr>
        <p:blipFill>
          <a:blip r:embed="rId5">
            <a:alphaModFix/>
          </a:blip>
          <a:stretch>
            <a:fillRect/>
          </a:stretch>
        </p:blipFill>
        <p:spPr>
          <a:xfrm>
            <a:off x="5102526" y="781024"/>
            <a:ext cx="3868725" cy="1829949"/>
          </a:xfrm>
          <a:prstGeom prst="rect">
            <a:avLst/>
          </a:prstGeom>
          <a:noFill/>
          <a:ln>
            <a:noFill/>
          </a:ln>
        </p:spPr>
      </p:pic>
      <p:pic>
        <p:nvPicPr>
          <p:cNvPr id="679" name="Google Shape;679;p72"/>
          <p:cNvPicPr preferRelativeResize="0"/>
          <p:nvPr/>
        </p:nvPicPr>
        <p:blipFill>
          <a:blip r:embed="rId6">
            <a:alphaModFix/>
          </a:blip>
          <a:stretch>
            <a:fillRect/>
          </a:stretch>
        </p:blipFill>
        <p:spPr>
          <a:xfrm>
            <a:off x="6480250" y="2724425"/>
            <a:ext cx="2472601" cy="1140775"/>
          </a:xfrm>
          <a:prstGeom prst="rect">
            <a:avLst/>
          </a:prstGeom>
          <a:noFill/>
          <a:ln>
            <a:noFill/>
          </a:ln>
        </p:spPr>
      </p:pic>
      <p:pic>
        <p:nvPicPr>
          <p:cNvPr id="680" name="Google Shape;680;p72"/>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3"/>
          <p:cNvSpPr txBox="1"/>
          <p:nvPr>
            <p:ph idx="1" type="body"/>
          </p:nvPr>
        </p:nvSpPr>
        <p:spPr>
          <a:xfrm>
            <a:off x="438850" y="1686675"/>
            <a:ext cx="8328600" cy="28530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b="1" lang="fr" sz="7200">
                <a:latin typeface="Arial"/>
                <a:ea typeface="Arial"/>
                <a:cs typeface="Arial"/>
                <a:sym typeface="Arial"/>
              </a:rPr>
              <a:t>Quick intro</a:t>
            </a:r>
            <a:endParaRPr b="1" sz="7200">
              <a:latin typeface="Arial"/>
              <a:ea typeface="Arial"/>
              <a:cs typeface="Arial"/>
              <a:sym typeface="Arial"/>
            </a:endParaRPr>
          </a:p>
        </p:txBody>
      </p:sp>
      <p:sp>
        <p:nvSpPr>
          <p:cNvPr id="686" name="Google Shape;686;p73"/>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nanotron</a:t>
            </a:r>
            <a:endParaRPr/>
          </a:p>
        </p:txBody>
      </p:sp>
      <p:pic>
        <p:nvPicPr>
          <p:cNvPr id="687" name="Google Shape;687;p73"/>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4"/>
          <p:cNvSpPr txBox="1"/>
          <p:nvPr>
            <p:ph idx="1" type="body"/>
          </p:nvPr>
        </p:nvSpPr>
        <p:spPr>
          <a:xfrm>
            <a:off x="438850" y="1053225"/>
            <a:ext cx="8328600" cy="3486600"/>
          </a:xfrm>
          <a:prstGeom prst="rect">
            <a:avLst/>
          </a:prstGeom>
        </p:spPr>
        <p:txBody>
          <a:bodyPr anchorCtr="0" anchor="t" bIns="19050" lIns="19050" spcFirstLastPara="1" rIns="19050" wrap="square" tIns="19050">
            <a:normAutofit fontScale="77500" lnSpcReduction="20000"/>
          </a:bodyPr>
          <a:lstStyle/>
          <a:p>
            <a:pPr indent="-346710" lvl="0" marL="457200" rtl="0" algn="l">
              <a:spcBef>
                <a:spcPts val="0"/>
              </a:spcBef>
              <a:spcAft>
                <a:spcPts val="0"/>
              </a:spcAft>
              <a:buSzPct val="100000"/>
              <a:buChar char="★"/>
            </a:pPr>
            <a:r>
              <a:rPr lang="fr"/>
              <a:t>Minimalistic large language model 3D-parallelism training</a:t>
            </a:r>
            <a:endParaRPr/>
          </a:p>
          <a:p>
            <a:pPr indent="-346710" lvl="0" marL="457200" rtl="0" algn="l">
              <a:spcBef>
                <a:spcPts val="0"/>
              </a:spcBef>
              <a:spcAft>
                <a:spcPts val="0"/>
              </a:spcAft>
              <a:buSzPct val="100000"/>
              <a:buChar char="★"/>
            </a:pPr>
            <a:r>
              <a:rPr lang="fr"/>
              <a:t>Philosophy</a:t>
            </a:r>
            <a:endParaRPr/>
          </a:p>
          <a:p>
            <a:pPr indent="-346710" lvl="1" marL="914400" rtl="0" algn="l">
              <a:spcBef>
                <a:spcPts val="0"/>
              </a:spcBef>
              <a:spcAft>
                <a:spcPts val="0"/>
              </a:spcAft>
              <a:buSzPct val="100000"/>
              <a:buChar char="○"/>
            </a:pPr>
            <a:r>
              <a:rPr lang="fr"/>
              <a:t>Make it fast</a:t>
            </a:r>
            <a:endParaRPr/>
          </a:p>
          <a:p>
            <a:pPr indent="-346710" lvl="1" marL="914400" rtl="0" algn="l">
              <a:spcBef>
                <a:spcPts val="0"/>
              </a:spcBef>
              <a:spcAft>
                <a:spcPts val="0"/>
              </a:spcAft>
              <a:buSzPct val="100000"/>
              <a:buChar char="○"/>
            </a:pPr>
            <a:r>
              <a:rPr lang="fr"/>
              <a:t>Make it minimal</a:t>
            </a:r>
            <a:endParaRPr/>
          </a:p>
          <a:p>
            <a:pPr indent="-346710" lvl="1" marL="914400" rtl="0" algn="l">
              <a:spcBef>
                <a:spcPts val="0"/>
              </a:spcBef>
              <a:spcAft>
                <a:spcPts val="0"/>
              </a:spcAft>
              <a:buSzPct val="100000"/>
              <a:buChar char="○"/>
            </a:pPr>
            <a:r>
              <a:rPr lang="fr"/>
              <a:t>Make everything explicit instead of transparent</a:t>
            </a:r>
            <a:endParaRPr/>
          </a:p>
          <a:p>
            <a:pPr indent="-346710" lvl="0" marL="457200" rtl="0" algn="l">
              <a:spcBef>
                <a:spcPts val="0"/>
              </a:spcBef>
              <a:spcAft>
                <a:spcPts val="0"/>
              </a:spcAft>
              <a:buSzPct val="100000"/>
              <a:buChar char="★"/>
            </a:pPr>
            <a:r>
              <a:rPr lang="fr"/>
              <a:t>We support the following</a:t>
            </a:r>
            <a:endParaRPr/>
          </a:p>
          <a:p>
            <a:pPr indent="-346710" lvl="1" marL="914400" rtl="0" algn="l">
              <a:spcBef>
                <a:spcPts val="0"/>
              </a:spcBef>
              <a:spcAft>
                <a:spcPts val="0"/>
              </a:spcAft>
              <a:buSzPct val="100000"/>
              <a:buChar char="○"/>
            </a:pPr>
            <a:r>
              <a:rPr lang="fr"/>
              <a:t>3D parallelism, including 1F1B pipeline engine</a:t>
            </a:r>
            <a:endParaRPr/>
          </a:p>
          <a:p>
            <a:pPr indent="-346710" lvl="1" marL="914400" rtl="0" algn="l">
              <a:spcBef>
                <a:spcPts val="0"/>
              </a:spcBef>
              <a:spcAft>
                <a:spcPts val="0"/>
              </a:spcAft>
              <a:buSzPct val="100000"/>
              <a:buChar char="○"/>
            </a:pPr>
            <a:r>
              <a:rPr lang="fr"/>
              <a:t>ZeRO-1 optimizer</a:t>
            </a:r>
            <a:endParaRPr/>
          </a:p>
          <a:p>
            <a:pPr indent="-346710" lvl="1" marL="914400" rtl="0" algn="l">
              <a:spcBef>
                <a:spcPts val="0"/>
              </a:spcBef>
              <a:spcAft>
                <a:spcPts val="0"/>
              </a:spcAft>
              <a:buSzPct val="100000"/>
              <a:buChar char="○"/>
            </a:pPr>
            <a:r>
              <a:rPr lang="fr"/>
              <a:t>FP32 gradient accumulation</a:t>
            </a:r>
            <a:endParaRPr/>
          </a:p>
          <a:p>
            <a:pPr indent="-346710" lvl="1" marL="914400" rtl="0" algn="l">
              <a:spcBef>
                <a:spcPts val="0"/>
              </a:spcBef>
              <a:spcAft>
                <a:spcPts val="0"/>
              </a:spcAft>
              <a:buSzPct val="100000"/>
              <a:buChar char="○"/>
            </a:pPr>
            <a:r>
              <a:rPr lang="fr"/>
              <a:t>Parameter tying/sharding</a:t>
            </a:r>
            <a:endParaRPr/>
          </a:p>
          <a:p>
            <a:pPr indent="-346710" lvl="0" marL="457200" rtl="0" algn="l">
              <a:spcBef>
                <a:spcPts val="0"/>
              </a:spcBef>
              <a:spcAft>
                <a:spcPts val="0"/>
              </a:spcAft>
              <a:buSzPct val="100000"/>
              <a:buChar char="★"/>
            </a:pPr>
            <a:r>
              <a:rPr lang="fr"/>
              <a:t>Architectures</a:t>
            </a:r>
            <a:endParaRPr/>
          </a:p>
          <a:p>
            <a:pPr indent="-346710" lvl="1" marL="914400" rtl="0" algn="l">
              <a:spcBef>
                <a:spcPts val="0"/>
              </a:spcBef>
              <a:spcAft>
                <a:spcPts val="0"/>
              </a:spcAft>
              <a:buSzPct val="100000"/>
              <a:buChar char="○"/>
            </a:pPr>
            <a:r>
              <a:rPr lang="fr"/>
              <a:t>Llama</a:t>
            </a:r>
            <a:endParaRPr/>
          </a:p>
          <a:p>
            <a:pPr indent="-346710" lvl="1" marL="914400" rtl="0" algn="l">
              <a:spcBef>
                <a:spcPts val="0"/>
              </a:spcBef>
              <a:spcAft>
                <a:spcPts val="0"/>
              </a:spcAft>
              <a:buSzPct val="100000"/>
              <a:buChar char="○"/>
            </a:pPr>
            <a:r>
              <a:rPr lang="fr"/>
              <a:t>Mamba</a:t>
            </a:r>
            <a:endParaRPr/>
          </a:p>
          <a:p>
            <a:pPr indent="-346710" lvl="1" marL="914400" rtl="0" algn="l">
              <a:spcBef>
                <a:spcPts val="0"/>
              </a:spcBef>
              <a:spcAft>
                <a:spcPts val="0"/>
              </a:spcAft>
              <a:buSzPct val="100000"/>
              <a:buChar char="○"/>
            </a:pPr>
            <a:r>
              <a:rPr lang="fr"/>
              <a:t>MoE</a:t>
            </a:r>
            <a:endParaRPr/>
          </a:p>
          <a:p>
            <a:pPr indent="0" lvl="0" marL="0" rtl="0" algn="l">
              <a:spcBef>
                <a:spcPts val="0"/>
              </a:spcBef>
              <a:spcAft>
                <a:spcPts val="0"/>
              </a:spcAft>
              <a:buNone/>
            </a:pPr>
            <a:r>
              <a:t/>
            </a:r>
            <a:endParaRPr/>
          </a:p>
        </p:txBody>
      </p:sp>
      <p:sp>
        <p:nvSpPr>
          <p:cNvPr id="693" name="Google Shape;693;p74"/>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nanotron</a:t>
            </a:r>
            <a:endParaRPr/>
          </a:p>
        </p:txBody>
      </p:sp>
      <p:pic>
        <p:nvPicPr>
          <p:cNvPr id="694" name="Google Shape;694;p74"/>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5"/>
          <p:cNvSpPr txBox="1"/>
          <p:nvPr>
            <p:ph idx="1" type="body"/>
          </p:nvPr>
        </p:nvSpPr>
        <p:spPr>
          <a:xfrm>
            <a:off x="438850" y="1053225"/>
            <a:ext cx="81969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RLHF in 2024:</a:t>
            </a:r>
            <a:endParaRPr/>
          </a:p>
          <a:p>
            <a:pPr indent="-381000" lvl="1" marL="914400" rtl="0" algn="l">
              <a:spcBef>
                <a:spcPts val="0"/>
              </a:spcBef>
              <a:spcAft>
                <a:spcPts val="0"/>
              </a:spcAft>
              <a:buSzPts val="2400"/>
              <a:buChar char="○"/>
            </a:pPr>
            <a:r>
              <a:rPr lang="fr"/>
              <a:t>Align the model’s outputs with human’s preferences</a:t>
            </a:r>
            <a:endParaRPr/>
          </a:p>
          <a:p>
            <a:pPr indent="-381000" lvl="1" marL="914400" rtl="0" algn="l">
              <a:spcBef>
                <a:spcPts val="0"/>
              </a:spcBef>
              <a:spcAft>
                <a:spcPts val="0"/>
              </a:spcAft>
              <a:buSzPts val="2400"/>
              <a:buChar char="○"/>
            </a:pPr>
            <a:r>
              <a:rPr lang="fr"/>
              <a:t>hard to design reward functions for RL</a:t>
            </a:r>
            <a:endParaRPr/>
          </a:p>
        </p:txBody>
      </p:sp>
      <p:sp>
        <p:nvSpPr>
          <p:cNvPr id="700" name="Google Shape;700;p75"/>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Alignment</a:t>
            </a:r>
            <a:endParaRPr/>
          </a:p>
        </p:txBody>
      </p:sp>
      <p:pic>
        <p:nvPicPr>
          <p:cNvPr id="701" name="Google Shape;701;p75"/>
          <p:cNvPicPr preferRelativeResize="0"/>
          <p:nvPr/>
        </p:nvPicPr>
        <p:blipFill>
          <a:blip r:embed="rId3">
            <a:alphaModFix/>
          </a:blip>
          <a:stretch>
            <a:fillRect/>
          </a:stretch>
        </p:blipFill>
        <p:spPr>
          <a:xfrm>
            <a:off x="650950" y="2444500"/>
            <a:ext cx="1594248" cy="1536852"/>
          </a:xfrm>
          <a:prstGeom prst="rect">
            <a:avLst/>
          </a:prstGeom>
          <a:noFill/>
          <a:ln>
            <a:noFill/>
          </a:ln>
        </p:spPr>
      </p:pic>
      <p:pic>
        <p:nvPicPr>
          <p:cNvPr id="702" name="Google Shape;702;p75"/>
          <p:cNvPicPr preferRelativeResize="0"/>
          <p:nvPr/>
        </p:nvPicPr>
        <p:blipFill>
          <a:blip r:embed="rId4">
            <a:alphaModFix/>
          </a:blip>
          <a:stretch>
            <a:fillRect/>
          </a:stretch>
        </p:blipFill>
        <p:spPr>
          <a:xfrm>
            <a:off x="48825" y="4000400"/>
            <a:ext cx="2798500" cy="539415"/>
          </a:xfrm>
          <a:prstGeom prst="rect">
            <a:avLst/>
          </a:prstGeom>
          <a:noFill/>
          <a:ln>
            <a:noFill/>
          </a:ln>
        </p:spPr>
      </p:pic>
      <p:pic>
        <p:nvPicPr>
          <p:cNvPr id="703" name="Google Shape;703;p75"/>
          <p:cNvPicPr preferRelativeResize="0"/>
          <p:nvPr/>
        </p:nvPicPr>
        <p:blipFill>
          <a:blip r:embed="rId5">
            <a:alphaModFix/>
          </a:blip>
          <a:stretch>
            <a:fillRect/>
          </a:stretch>
        </p:blipFill>
        <p:spPr>
          <a:xfrm>
            <a:off x="2881900" y="2366700"/>
            <a:ext cx="2515852" cy="1152826"/>
          </a:xfrm>
          <a:prstGeom prst="rect">
            <a:avLst/>
          </a:prstGeom>
          <a:noFill/>
          <a:ln cap="flat" cmpd="sng" w="9525">
            <a:solidFill>
              <a:schemeClr val="dk1"/>
            </a:solidFill>
            <a:prstDash val="solid"/>
            <a:round/>
            <a:headEnd len="sm" w="sm" type="none"/>
            <a:tailEnd len="sm" w="sm" type="none"/>
          </a:ln>
        </p:spPr>
      </p:pic>
      <p:pic>
        <p:nvPicPr>
          <p:cNvPr id="704" name="Google Shape;704;p75"/>
          <p:cNvPicPr preferRelativeResize="0"/>
          <p:nvPr/>
        </p:nvPicPr>
        <p:blipFill>
          <a:blip r:embed="rId6">
            <a:alphaModFix/>
          </a:blip>
          <a:stretch>
            <a:fillRect/>
          </a:stretch>
        </p:blipFill>
        <p:spPr>
          <a:xfrm>
            <a:off x="5731104" y="2366700"/>
            <a:ext cx="3216546" cy="2565902"/>
          </a:xfrm>
          <a:prstGeom prst="rect">
            <a:avLst/>
          </a:prstGeom>
          <a:noFill/>
          <a:ln>
            <a:noFill/>
          </a:ln>
        </p:spPr>
      </p:pic>
      <p:sp>
        <p:nvSpPr>
          <p:cNvPr id="705" name="Google Shape;705;p75"/>
          <p:cNvSpPr/>
          <p:nvPr/>
        </p:nvSpPr>
        <p:spPr>
          <a:xfrm>
            <a:off x="2584175" y="3318800"/>
            <a:ext cx="3111300" cy="681600"/>
          </a:xfrm>
          <a:prstGeom prst="rightArrow">
            <a:avLst>
              <a:gd fmla="val 50000" name="adj1"/>
              <a:gd fmla="val 319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06" name="Google Shape;706;p75"/>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p:nvPr/>
        </p:nvSpPr>
        <p:spPr>
          <a:xfrm>
            <a:off x="1670250" y="4481250"/>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22"/>
          <p:cNvSpPr/>
          <p:nvPr/>
        </p:nvSpPr>
        <p:spPr>
          <a:xfrm>
            <a:off x="3385850" y="4481250"/>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22"/>
          <p:cNvSpPr/>
          <p:nvPr/>
        </p:nvSpPr>
        <p:spPr>
          <a:xfrm>
            <a:off x="7184575" y="2221999"/>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2"/>
          <p:cNvSpPr/>
          <p:nvPr/>
        </p:nvSpPr>
        <p:spPr>
          <a:xfrm>
            <a:off x="7184575" y="2919124"/>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2"/>
          <p:cNvSpPr/>
          <p:nvPr/>
        </p:nvSpPr>
        <p:spPr>
          <a:xfrm>
            <a:off x="7184575" y="3616249"/>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2"/>
          <p:cNvSpPr/>
          <p:nvPr/>
        </p:nvSpPr>
        <p:spPr>
          <a:xfrm>
            <a:off x="7184575" y="4313374"/>
            <a:ext cx="1473900" cy="585600"/>
          </a:xfrm>
          <a:prstGeom prst="roundRect">
            <a:avLst>
              <a:gd fmla="val 2854" name="adj"/>
            </a:avLst>
          </a:prstGeom>
          <a:solidFill>
            <a:schemeClr val="lt1"/>
          </a:solidFill>
          <a:ln>
            <a:noFill/>
          </a:ln>
          <a:effectLst>
            <a:outerShdw blurRad="357188" rotWithShape="0" algn="bl" dir="5400000" dist="76200">
              <a:schemeClr val="accent3">
                <a:alpha val="1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2"/>
          <p:cNvSpPr txBox="1"/>
          <p:nvPr>
            <p:ph idx="4294967295" type="title"/>
          </p:nvPr>
        </p:nvSpPr>
        <p:spPr>
          <a:xfrm>
            <a:off x="144450" y="1417950"/>
            <a:ext cx="1201800" cy="3336300"/>
          </a:xfrm>
          <a:prstGeom prst="rect">
            <a:avLst/>
          </a:prstGeom>
          <a:noFill/>
        </p:spPr>
        <p:txBody>
          <a:bodyPr anchorCtr="0" anchor="b" bIns="19050" lIns="19050" spcFirstLastPara="1" rIns="19050" wrap="square" tIns="19050">
            <a:normAutofit/>
          </a:bodyPr>
          <a:lstStyle/>
          <a:p>
            <a:pPr indent="0" lvl="0" marL="0" rtl="0" algn="ctr">
              <a:spcBef>
                <a:spcPts val="0"/>
              </a:spcBef>
              <a:spcAft>
                <a:spcPts val="0"/>
              </a:spcAft>
              <a:buNone/>
            </a:pPr>
            <a:r>
              <a:rPr b="1" lang="fr" sz="1500">
                <a:solidFill>
                  <a:srgbClr val="FF00D8"/>
                </a:solidFill>
                <a:latin typeface="Source Sans Pro"/>
                <a:ea typeface="Source Sans Pro"/>
                <a:cs typeface="Source Sans Pro"/>
                <a:sym typeface="Source Sans Pro"/>
              </a:rPr>
              <a:t>Founded In</a:t>
            </a:r>
            <a:endParaRPr b="1" sz="1500">
              <a:solidFill>
                <a:srgbClr val="FF00D8"/>
              </a:solidFill>
              <a:latin typeface="Source Sans Pro"/>
              <a:ea typeface="Source Sans Pro"/>
              <a:cs typeface="Source Sans Pro"/>
              <a:sym typeface="Source Sans Pro"/>
            </a:endParaRPr>
          </a:p>
          <a:p>
            <a:pPr indent="0" lvl="0" marL="0" rtl="0" algn="ctr">
              <a:spcBef>
                <a:spcPts val="0"/>
              </a:spcBef>
              <a:spcAft>
                <a:spcPts val="0"/>
              </a:spcAft>
              <a:buNone/>
            </a:pPr>
            <a:r>
              <a:rPr lang="fr" sz="2100">
                <a:solidFill>
                  <a:schemeClr val="dk2"/>
                </a:solidFill>
                <a:latin typeface="Source Sans Pro"/>
                <a:ea typeface="Source Sans Pro"/>
                <a:cs typeface="Source Sans Pro"/>
                <a:sym typeface="Source Sans Pro"/>
              </a:rPr>
              <a:t>2016</a:t>
            </a:r>
            <a:endParaRPr sz="21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t/>
            </a:r>
            <a:endParaRPr sz="1700">
              <a:solidFill>
                <a:schemeClr val="lt1"/>
              </a:solidFill>
              <a:latin typeface="Source Sans Pro"/>
              <a:ea typeface="Source Sans Pro"/>
              <a:cs typeface="Source Sans Pro"/>
              <a:sym typeface="Source Sans Pro"/>
            </a:endParaRPr>
          </a:p>
          <a:p>
            <a:pPr indent="0" lvl="0" marL="0" rtl="0" algn="ctr">
              <a:spcBef>
                <a:spcPts val="0"/>
              </a:spcBef>
              <a:spcAft>
                <a:spcPts val="0"/>
              </a:spcAft>
              <a:buNone/>
            </a:pPr>
            <a:r>
              <a:rPr lang="fr" sz="2100">
                <a:solidFill>
                  <a:schemeClr val="dk2"/>
                </a:solidFill>
                <a:latin typeface="Source Sans Pro"/>
                <a:ea typeface="Source Sans Pro"/>
                <a:cs typeface="Source Sans Pro"/>
                <a:sym typeface="Source Sans Pro"/>
              </a:rPr>
              <a:t>170</a:t>
            </a:r>
            <a:r>
              <a:rPr lang="fr" sz="2100">
                <a:solidFill>
                  <a:schemeClr val="lt1"/>
                </a:solidFill>
                <a:latin typeface="Source Sans Pro"/>
                <a:ea typeface="Source Sans Pro"/>
                <a:cs typeface="Source Sans Pro"/>
                <a:sym typeface="Source Sans Pro"/>
              </a:rPr>
              <a:t> </a:t>
            </a:r>
            <a:r>
              <a:rPr b="1" lang="fr" sz="1500">
                <a:solidFill>
                  <a:srgbClr val="FF00D8"/>
                </a:solidFill>
                <a:latin typeface="Source Sans Pro"/>
                <a:ea typeface="Source Sans Pro"/>
                <a:cs typeface="Source Sans Pro"/>
                <a:sym typeface="Source Sans Pro"/>
              </a:rPr>
              <a:t>Employees</a:t>
            </a:r>
            <a:endParaRPr b="1" sz="1500">
              <a:solidFill>
                <a:srgbClr val="FF00D8"/>
              </a:solidFill>
              <a:latin typeface="Source Sans Pro"/>
              <a:ea typeface="Source Sans Pro"/>
              <a:cs typeface="Source Sans Pro"/>
              <a:sym typeface="Source Sans Pro"/>
            </a:endParaRPr>
          </a:p>
          <a:p>
            <a:pPr indent="0" lvl="0" marL="0" rtl="0" algn="ctr">
              <a:spcBef>
                <a:spcPts val="0"/>
              </a:spcBef>
              <a:spcAft>
                <a:spcPts val="0"/>
              </a:spcAft>
              <a:buNone/>
            </a:pPr>
            <a:r>
              <a:t/>
            </a:r>
            <a:endParaRPr sz="1500">
              <a:solidFill>
                <a:srgbClr val="FFD966"/>
              </a:solidFill>
              <a:latin typeface="Source Sans Pro"/>
              <a:ea typeface="Source Sans Pro"/>
              <a:cs typeface="Source Sans Pro"/>
              <a:sym typeface="Source Sans Pro"/>
            </a:endParaRPr>
          </a:p>
        </p:txBody>
      </p:sp>
      <p:pic>
        <p:nvPicPr>
          <p:cNvPr id="130" name="Google Shape;130;p22"/>
          <p:cNvPicPr preferRelativeResize="0"/>
          <p:nvPr/>
        </p:nvPicPr>
        <p:blipFill>
          <a:blip r:embed="rId3">
            <a:alphaModFix/>
          </a:blip>
          <a:stretch>
            <a:fillRect/>
          </a:stretch>
        </p:blipFill>
        <p:spPr>
          <a:xfrm>
            <a:off x="379634" y="1327750"/>
            <a:ext cx="731430" cy="731400"/>
          </a:xfrm>
          <a:prstGeom prst="rect">
            <a:avLst/>
          </a:prstGeom>
          <a:noFill/>
          <a:ln>
            <a:noFill/>
          </a:ln>
        </p:spPr>
      </p:pic>
      <p:sp>
        <p:nvSpPr>
          <p:cNvPr id="131" name="Google Shape;131;p22"/>
          <p:cNvSpPr txBox="1"/>
          <p:nvPr>
            <p:ph idx="4294967295" type="title"/>
          </p:nvPr>
        </p:nvSpPr>
        <p:spPr>
          <a:xfrm>
            <a:off x="1695975" y="4405375"/>
            <a:ext cx="1473900" cy="618600"/>
          </a:xfrm>
          <a:prstGeom prst="rect">
            <a:avLst/>
          </a:prstGeom>
          <a:noFill/>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359">
                <a:solidFill>
                  <a:srgbClr val="FF00D8"/>
                </a:solidFill>
              </a:rPr>
              <a:t>3</a:t>
            </a:r>
            <a:r>
              <a:rPr lang="fr" sz="3359">
                <a:solidFill>
                  <a:srgbClr val="FF00D8"/>
                </a:solidFill>
              </a:rPr>
              <a:t>00</a:t>
            </a:r>
            <a:r>
              <a:rPr lang="fr" sz="3359">
                <a:solidFill>
                  <a:srgbClr val="FF00D8"/>
                </a:solidFill>
              </a:rPr>
              <a:t>K</a:t>
            </a:r>
            <a:r>
              <a:rPr lang="fr" sz="3359">
                <a:solidFill>
                  <a:srgbClr val="FF00D8"/>
                </a:solidFill>
              </a:rPr>
              <a:t>+</a:t>
            </a:r>
            <a:endParaRPr sz="3359">
              <a:solidFill>
                <a:srgbClr val="FF00D8"/>
              </a:solidFill>
            </a:endParaRPr>
          </a:p>
          <a:p>
            <a:pPr indent="0" lvl="0" marL="0" marR="0" rtl="0" algn="ctr">
              <a:lnSpc>
                <a:spcPct val="100000"/>
              </a:lnSpc>
              <a:spcBef>
                <a:spcPts val="0"/>
              </a:spcBef>
              <a:spcAft>
                <a:spcPts val="0"/>
              </a:spcAft>
              <a:buSzPts val="990"/>
              <a:buNone/>
            </a:pPr>
            <a:r>
              <a:rPr lang="fr" sz="880">
                <a:solidFill>
                  <a:schemeClr val="accent2"/>
                </a:solidFill>
              </a:rPr>
              <a:t>stars on Github</a:t>
            </a:r>
            <a:endParaRPr sz="880">
              <a:solidFill>
                <a:schemeClr val="accent2"/>
              </a:solidFill>
            </a:endParaRPr>
          </a:p>
        </p:txBody>
      </p:sp>
      <p:sp>
        <p:nvSpPr>
          <p:cNvPr id="132" name="Google Shape;132;p22"/>
          <p:cNvSpPr txBox="1"/>
          <p:nvPr>
            <p:ph idx="4294967295" type="title"/>
          </p:nvPr>
        </p:nvSpPr>
        <p:spPr>
          <a:xfrm>
            <a:off x="3379550" y="4464750"/>
            <a:ext cx="1486500" cy="618600"/>
          </a:xfrm>
          <a:prstGeom prst="rect">
            <a:avLst/>
          </a:prstGeom>
          <a:noFill/>
        </p:spPr>
        <p:txBody>
          <a:bodyPr anchorCtr="0" anchor="b"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659">
                <a:solidFill>
                  <a:srgbClr val="FF00D8"/>
                </a:solidFill>
              </a:rPr>
              <a:t>500K+</a:t>
            </a:r>
            <a:endParaRPr sz="3659">
              <a:solidFill>
                <a:srgbClr val="FF00D8"/>
              </a:solidFill>
            </a:endParaRPr>
          </a:p>
          <a:p>
            <a:pPr indent="0" lvl="0" marL="0" marR="0" rtl="0" algn="ctr">
              <a:lnSpc>
                <a:spcPct val="100000"/>
              </a:lnSpc>
              <a:spcBef>
                <a:spcPts val="0"/>
              </a:spcBef>
              <a:spcAft>
                <a:spcPts val="0"/>
              </a:spcAft>
              <a:buSzPts val="990"/>
              <a:buNone/>
            </a:pPr>
            <a:r>
              <a:rPr lang="fr" sz="780">
                <a:solidFill>
                  <a:schemeClr val="dk1"/>
                </a:solidFill>
              </a:rPr>
              <a:t>open source models</a:t>
            </a:r>
            <a:endParaRPr sz="780">
              <a:solidFill>
                <a:schemeClr val="dk1"/>
              </a:solidFill>
            </a:endParaRPr>
          </a:p>
        </p:txBody>
      </p:sp>
      <p:sp>
        <p:nvSpPr>
          <p:cNvPr id="133" name="Google Shape;133;p22"/>
          <p:cNvSpPr txBox="1"/>
          <p:nvPr>
            <p:ph idx="4294967295" type="title"/>
          </p:nvPr>
        </p:nvSpPr>
        <p:spPr>
          <a:xfrm>
            <a:off x="7184575" y="2235275"/>
            <a:ext cx="1473900" cy="588300"/>
          </a:xfrm>
          <a:prstGeom prst="rect">
            <a:avLst/>
          </a:prstGeom>
          <a:noFill/>
        </p:spPr>
        <p:txBody>
          <a:bodyPr anchorCtr="0" anchor="b"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659">
                <a:solidFill>
                  <a:srgbClr val="FF00D8"/>
                </a:solidFill>
              </a:rPr>
              <a:t>10</a:t>
            </a:r>
            <a:r>
              <a:rPr lang="fr" sz="3659">
                <a:solidFill>
                  <a:srgbClr val="FF00D8"/>
                </a:solidFill>
              </a:rPr>
              <a:t>0K+</a:t>
            </a:r>
            <a:endParaRPr sz="3659">
              <a:solidFill>
                <a:srgbClr val="FF00D8"/>
              </a:solidFill>
            </a:endParaRPr>
          </a:p>
          <a:p>
            <a:pPr indent="0" lvl="0" marL="0" marR="0" rtl="0" algn="ctr">
              <a:lnSpc>
                <a:spcPct val="100000"/>
              </a:lnSpc>
              <a:spcBef>
                <a:spcPts val="0"/>
              </a:spcBef>
              <a:spcAft>
                <a:spcPts val="0"/>
              </a:spcAft>
              <a:buSzPts val="990"/>
              <a:buNone/>
            </a:pPr>
            <a:r>
              <a:rPr lang="fr" sz="780">
                <a:solidFill>
                  <a:schemeClr val="dk1"/>
                </a:solidFill>
              </a:rPr>
              <a:t>public data sets</a:t>
            </a:r>
            <a:endParaRPr sz="780">
              <a:solidFill>
                <a:schemeClr val="dk1"/>
              </a:solidFill>
            </a:endParaRPr>
          </a:p>
        </p:txBody>
      </p:sp>
      <p:sp>
        <p:nvSpPr>
          <p:cNvPr id="134" name="Google Shape;134;p22"/>
          <p:cNvSpPr txBox="1"/>
          <p:nvPr>
            <p:ph idx="4294967295" type="title"/>
          </p:nvPr>
        </p:nvSpPr>
        <p:spPr>
          <a:xfrm>
            <a:off x="7184625" y="2927975"/>
            <a:ext cx="1473900" cy="585600"/>
          </a:xfrm>
          <a:prstGeom prst="rect">
            <a:avLst/>
          </a:prstGeom>
          <a:noFill/>
        </p:spPr>
        <p:txBody>
          <a:bodyPr anchorCtr="0" anchor="b"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659">
                <a:solidFill>
                  <a:srgbClr val="FF00D8"/>
                </a:solidFill>
              </a:rPr>
              <a:t>1M+</a:t>
            </a:r>
            <a:endParaRPr sz="870">
              <a:solidFill>
                <a:srgbClr val="FF00D8"/>
              </a:solidFill>
            </a:endParaRPr>
          </a:p>
          <a:p>
            <a:pPr indent="0" lvl="0" marL="0" marR="0" rtl="0" algn="ctr">
              <a:lnSpc>
                <a:spcPct val="100000"/>
              </a:lnSpc>
              <a:spcBef>
                <a:spcPts val="0"/>
              </a:spcBef>
              <a:spcAft>
                <a:spcPts val="0"/>
              </a:spcAft>
              <a:buSzPts val="990"/>
              <a:buNone/>
            </a:pPr>
            <a:r>
              <a:rPr lang="fr" sz="780">
                <a:solidFill>
                  <a:schemeClr val="dk1"/>
                </a:solidFill>
              </a:rPr>
              <a:t>daily downloads</a:t>
            </a:r>
            <a:endParaRPr sz="780">
              <a:solidFill>
                <a:schemeClr val="dk1"/>
              </a:solidFill>
            </a:endParaRPr>
          </a:p>
        </p:txBody>
      </p:sp>
      <p:sp>
        <p:nvSpPr>
          <p:cNvPr id="135" name="Google Shape;135;p22"/>
          <p:cNvSpPr txBox="1"/>
          <p:nvPr>
            <p:ph idx="4294967295" type="title"/>
          </p:nvPr>
        </p:nvSpPr>
        <p:spPr>
          <a:xfrm>
            <a:off x="7184575" y="3618025"/>
            <a:ext cx="1473900" cy="588300"/>
          </a:xfrm>
          <a:prstGeom prst="rect">
            <a:avLst/>
          </a:prstGeom>
          <a:noFill/>
        </p:spPr>
        <p:txBody>
          <a:bodyPr anchorCtr="0" anchor="b"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659">
                <a:solidFill>
                  <a:srgbClr val="FF00D8"/>
                </a:solidFill>
              </a:rPr>
              <a:t>7</a:t>
            </a:r>
            <a:r>
              <a:rPr lang="fr" sz="3659">
                <a:solidFill>
                  <a:srgbClr val="FF00D8"/>
                </a:solidFill>
              </a:rPr>
              <a:t>00K+</a:t>
            </a:r>
            <a:endParaRPr sz="3659">
              <a:solidFill>
                <a:srgbClr val="FF00D8"/>
              </a:solidFill>
            </a:endParaRPr>
          </a:p>
          <a:p>
            <a:pPr indent="0" lvl="0" marL="0" marR="0" rtl="0" algn="ctr">
              <a:lnSpc>
                <a:spcPct val="100000"/>
              </a:lnSpc>
              <a:spcBef>
                <a:spcPts val="0"/>
              </a:spcBef>
              <a:spcAft>
                <a:spcPts val="0"/>
              </a:spcAft>
              <a:buSzPts val="990"/>
              <a:buNone/>
            </a:pPr>
            <a:r>
              <a:rPr lang="fr" sz="780">
                <a:solidFill>
                  <a:schemeClr val="dk1"/>
                </a:solidFill>
              </a:rPr>
              <a:t>daily visitors</a:t>
            </a:r>
            <a:endParaRPr sz="780">
              <a:solidFill>
                <a:schemeClr val="dk1"/>
              </a:solidFill>
            </a:endParaRPr>
          </a:p>
        </p:txBody>
      </p:sp>
      <p:sp>
        <p:nvSpPr>
          <p:cNvPr id="136" name="Google Shape;136;p22"/>
          <p:cNvSpPr txBox="1"/>
          <p:nvPr>
            <p:ph idx="4294967295" type="title"/>
          </p:nvPr>
        </p:nvSpPr>
        <p:spPr>
          <a:xfrm>
            <a:off x="7184575" y="4313400"/>
            <a:ext cx="1486500" cy="585600"/>
          </a:xfrm>
          <a:prstGeom prst="rect">
            <a:avLst/>
          </a:prstGeom>
          <a:noFill/>
        </p:spPr>
        <p:txBody>
          <a:bodyPr anchorCtr="0" anchor="b" bIns="19050" lIns="19050" spcFirstLastPara="1" rIns="19050" wrap="square" tIns="19050">
            <a:noAutofit/>
          </a:bodyPr>
          <a:lstStyle/>
          <a:p>
            <a:pPr indent="0" lvl="0" marL="0" marR="0" rtl="0" algn="ctr">
              <a:lnSpc>
                <a:spcPct val="100000"/>
              </a:lnSpc>
              <a:spcBef>
                <a:spcPts val="0"/>
              </a:spcBef>
              <a:spcAft>
                <a:spcPts val="0"/>
              </a:spcAft>
              <a:buSzPts val="990"/>
              <a:buNone/>
            </a:pPr>
            <a:r>
              <a:rPr lang="fr" sz="3659">
                <a:solidFill>
                  <a:srgbClr val="FF00D8"/>
                </a:solidFill>
              </a:rPr>
              <a:t>30+</a:t>
            </a:r>
            <a:endParaRPr sz="3659">
              <a:solidFill>
                <a:srgbClr val="FF00D8"/>
              </a:solidFill>
            </a:endParaRPr>
          </a:p>
          <a:p>
            <a:pPr indent="0" lvl="0" marL="0" marR="0" rtl="0" algn="ctr">
              <a:lnSpc>
                <a:spcPct val="100000"/>
              </a:lnSpc>
              <a:spcBef>
                <a:spcPts val="0"/>
              </a:spcBef>
              <a:spcAft>
                <a:spcPts val="0"/>
              </a:spcAft>
              <a:buSzPts val="990"/>
              <a:buNone/>
            </a:pPr>
            <a:r>
              <a:rPr lang="fr" sz="780">
                <a:solidFill>
                  <a:schemeClr val="dk1"/>
                </a:solidFill>
              </a:rPr>
              <a:t>Libraries</a:t>
            </a:r>
            <a:endParaRPr sz="780">
              <a:solidFill>
                <a:schemeClr val="dk1"/>
              </a:solidFill>
            </a:endParaRPr>
          </a:p>
        </p:txBody>
      </p:sp>
      <p:sp>
        <p:nvSpPr>
          <p:cNvPr id="137" name="Google Shape;137;p22"/>
          <p:cNvSpPr txBox="1"/>
          <p:nvPr/>
        </p:nvSpPr>
        <p:spPr>
          <a:xfrm>
            <a:off x="442925" y="332503"/>
            <a:ext cx="8335500" cy="556500"/>
          </a:xfrm>
          <a:prstGeom prst="rect">
            <a:avLst/>
          </a:prstGeom>
          <a:noFill/>
          <a:ln>
            <a:noFill/>
          </a:ln>
        </p:spPr>
        <p:txBody>
          <a:bodyPr anchorCtr="0" anchor="t" bIns="34275" lIns="34275" spcFirstLastPara="1" rIns="34275" wrap="square" tIns="34275">
            <a:normAutofit/>
          </a:bodyPr>
          <a:lstStyle/>
          <a:p>
            <a:pPr indent="0" lvl="0" marL="0" rtl="0" algn="l">
              <a:lnSpc>
                <a:spcPct val="90000"/>
              </a:lnSpc>
              <a:spcBef>
                <a:spcPts val="0"/>
              </a:spcBef>
              <a:spcAft>
                <a:spcPts val="0"/>
              </a:spcAft>
              <a:buNone/>
            </a:pPr>
            <a:r>
              <a:rPr b="1" lang="fr" sz="3000">
                <a:solidFill>
                  <a:srgbClr val="1E98FD"/>
                </a:solidFill>
                <a:latin typeface="Source Sans Pro"/>
                <a:ea typeface="Source Sans Pro"/>
                <a:cs typeface="Source Sans Pro"/>
                <a:sym typeface="Source Sans Pro"/>
              </a:rPr>
              <a:t>Hugging Face: The home of open ML</a:t>
            </a:r>
            <a:endParaRPr sz="3000">
              <a:solidFill>
                <a:srgbClr val="1E98FD"/>
              </a:solidFill>
              <a:latin typeface="Source Sans Pro"/>
              <a:ea typeface="Source Sans Pro"/>
              <a:cs typeface="Source Sans Pro"/>
              <a:sym typeface="Source Sans Pro"/>
            </a:endParaRPr>
          </a:p>
        </p:txBody>
      </p:sp>
      <p:pic>
        <p:nvPicPr>
          <p:cNvPr id="138" name="Google Shape;138;p22"/>
          <p:cNvPicPr preferRelativeResize="0"/>
          <p:nvPr/>
        </p:nvPicPr>
        <p:blipFill>
          <a:blip r:embed="rId4">
            <a:alphaModFix/>
          </a:blip>
          <a:stretch>
            <a:fillRect/>
          </a:stretch>
        </p:blipFill>
        <p:spPr>
          <a:xfrm>
            <a:off x="1418038" y="1237800"/>
            <a:ext cx="5535826" cy="3005775"/>
          </a:xfrm>
          <a:prstGeom prst="rect">
            <a:avLst/>
          </a:prstGeom>
          <a:noFill/>
          <a:ln>
            <a:noFill/>
          </a:ln>
        </p:spPr>
      </p:pic>
      <p:pic>
        <p:nvPicPr>
          <p:cNvPr id="139" name="Google Shape;139;p22"/>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6"/>
          <p:cNvSpPr txBox="1"/>
          <p:nvPr>
            <p:ph idx="1" type="body"/>
          </p:nvPr>
        </p:nvSpPr>
        <p:spPr>
          <a:xfrm>
            <a:off x="438850" y="1053225"/>
            <a:ext cx="8196900" cy="34866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RLFH in 2024: PPO</a:t>
            </a:r>
            <a:endParaRPr/>
          </a:p>
          <a:p>
            <a:pPr indent="0" lvl="0" marL="457200" rtl="0" algn="l">
              <a:spcBef>
                <a:spcPts val="0"/>
              </a:spcBef>
              <a:spcAft>
                <a:spcPts val="0"/>
              </a:spcAft>
              <a:buNone/>
            </a:pPr>
            <a:r>
              <a:rPr lang="fr" sz="2000"/>
              <a:t>🤯 results are incredible </a:t>
            </a:r>
            <a:endParaRPr sz="2000"/>
          </a:p>
          <a:p>
            <a:pPr indent="0" lvl="0" marL="457200" rtl="0" algn="l">
              <a:spcBef>
                <a:spcPts val="0"/>
              </a:spcBef>
              <a:spcAft>
                <a:spcPts val="0"/>
              </a:spcAft>
              <a:buNone/>
            </a:pPr>
            <a:r>
              <a:rPr lang="fr" sz="2000"/>
              <a:t>❌ implementation is complicated </a:t>
            </a:r>
            <a:endParaRPr sz="2000"/>
          </a:p>
          <a:p>
            <a:pPr indent="0" lvl="0" marL="457200" rtl="0" algn="l">
              <a:spcBef>
                <a:spcPts val="0"/>
              </a:spcBef>
              <a:spcAft>
                <a:spcPts val="0"/>
              </a:spcAft>
              <a:buNone/>
            </a:pPr>
            <a:r>
              <a:rPr lang="fr" sz="2000"/>
              <a:t>❌ GPU memory (fit 4 models) 🤯</a:t>
            </a:r>
            <a:endParaRPr sz="2000"/>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p:txBody>
      </p:sp>
      <p:sp>
        <p:nvSpPr>
          <p:cNvPr id="712" name="Google Shape;712;p76"/>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Alignment</a:t>
            </a:r>
            <a:endParaRPr/>
          </a:p>
        </p:txBody>
      </p:sp>
      <p:pic>
        <p:nvPicPr>
          <p:cNvPr id="713" name="Google Shape;713;p76"/>
          <p:cNvPicPr preferRelativeResize="0"/>
          <p:nvPr/>
        </p:nvPicPr>
        <p:blipFill>
          <a:blip r:embed="rId3">
            <a:alphaModFix/>
          </a:blip>
          <a:stretch>
            <a:fillRect/>
          </a:stretch>
        </p:blipFill>
        <p:spPr>
          <a:xfrm>
            <a:off x="3941077" y="2387850"/>
            <a:ext cx="5072502" cy="2645225"/>
          </a:xfrm>
          <a:prstGeom prst="rect">
            <a:avLst/>
          </a:prstGeom>
          <a:noFill/>
          <a:ln>
            <a:noFill/>
          </a:ln>
        </p:spPr>
      </p:pic>
      <p:pic>
        <p:nvPicPr>
          <p:cNvPr id="714" name="Google Shape;714;p76"/>
          <p:cNvPicPr preferRelativeResize="0"/>
          <p:nvPr/>
        </p:nvPicPr>
        <p:blipFill>
          <a:blip r:embed="rId4">
            <a:alphaModFix/>
          </a:blip>
          <a:stretch>
            <a:fillRect/>
          </a:stretch>
        </p:blipFill>
        <p:spPr>
          <a:xfrm>
            <a:off x="196050" y="2724050"/>
            <a:ext cx="3607624" cy="2068051"/>
          </a:xfrm>
          <a:prstGeom prst="rect">
            <a:avLst/>
          </a:prstGeom>
          <a:noFill/>
          <a:ln>
            <a:noFill/>
          </a:ln>
        </p:spPr>
      </p:pic>
      <p:pic>
        <p:nvPicPr>
          <p:cNvPr id="715" name="Google Shape;715;p76"/>
          <p:cNvPicPr preferRelativeResize="0"/>
          <p:nvPr/>
        </p:nvPicPr>
        <p:blipFill>
          <a:blip r:embed="rId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7"/>
          <p:cNvSpPr txBox="1"/>
          <p:nvPr>
            <p:ph idx="1" type="body"/>
          </p:nvPr>
        </p:nvSpPr>
        <p:spPr>
          <a:xfrm>
            <a:off x="438850" y="1053225"/>
            <a:ext cx="8196900" cy="17514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RLFH in 2024: DPO</a:t>
            </a:r>
            <a:endParaRPr/>
          </a:p>
          <a:p>
            <a:pPr indent="0" lvl="0" marL="457200" rtl="0" algn="l">
              <a:spcBef>
                <a:spcPts val="0"/>
              </a:spcBef>
              <a:spcAft>
                <a:spcPts val="0"/>
              </a:spcAft>
              <a:buNone/>
            </a:pPr>
            <a:r>
              <a:rPr lang="fr" sz="2000"/>
              <a:t>✅ results are great</a:t>
            </a:r>
            <a:endParaRPr sz="2000"/>
          </a:p>
          <a:p>
            <a:pPr indent="0" lvl="0" marL="457200" rtl="0" algn="l">
              <a:spcBef>
                <a:spcPts val="0"/>
              </a:spcBef>
              <a:spcAft>
                <a:spcPts val="0"/>
              </a:spcAft>
              <a:buNone/>
            </a:pPr>
            <a:r>
              <a:rPr lang="fr" sz="2000"/>
              <a:t>✅ Implementation is easy</a:t>
            </a:r>
            <a:endParaRPr sz="2000"/>
          </a:p>
          <a:p>
            <a:pPr indent="0" lvl="0" marL="457200" rtl="0" algn="l">
              <a:spcBef>
                <a:spcPts val="0"/>
              </a:spcBef>
              <a:spcAft>
                <a:spcPts val="0"/>
              </a:spcAft>
              <a:buNone/>
            </a:pPr>
            <a:r>
              <a:rPr lang="fr" sz="2000"/>
              <a:t>✅ Fits in GPU memory well</a:t>
            </a:r>
            <a:br>
              <a:rPr lang="fr" sz="2000"/>
            </a:br>
            <a:r>
              <a:rPr lang="fr" sz="2000"/>
              <a:t>(2 models)</a:t>
            </a:r>
            <a:endParaRPr/>
          </a:p>
        </p:txBody>
      </p:sp>
      <p:sp>
        <p:nvSpPr>
          <p:cNvPr id="721" name="Google Shape;721;p77"/>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Alignment</a:t>
            </a:r>
            <a:endParaRPr/>
          </a:p>
        </p:txBody>
      </p:sp>
      <p:pic>
        <p:nvPicPr>
          <p:cNvPr id="722" name="Google Shape;722;p77"/>
          <p:cNvPicPr preferRelativeResize="0"/>
          <p:nvPr/>
        </p:nvPicPr>
        <p:blipFill>
          <a:blip r:embed="rId3">
            <a:alphaModFix/>
          </a:blip>
          <a:stretch>
            <a:fillRect/>
          </a:stretch>
        </p:blipFill>
        <p:spPr>
          <a:xfrm>
            <a:off x="4515725" y="2724050"/>
            <a:ext cx="4454775" cy="2274650"/>
          </a:xfrm>
          <a:prstGeom prst="rect">
            <a:avLst/>
          </a:prstGeom>
          <a:noFill/>
          <a:ln>
            <a:noFill/>
          </a:ln>
        </p:spPr>
      </p:pic>
      <p:pic>
        <p:nvPicPr>
          <p:cNvPr id="723" name="Google Shape;723;p77"/>
          <p:cNvPicPr preferRelativeResize="0"/>
          <p:nvPr/>
        </p:nvPicPr>
        <p:blipFill>
          <a:blip r:embed="rId4">
            <a:alphaModFix/>
          </a:blip>
          <a:stretch>
            <a:fillRect/>
          </a:stretch>
        </p:blipFill>
        <p:spPr>
          <a:xfrm>
            <a:off x="4989125" y="175288"/>
            <a:ext cx="2219325" cy="1222900"/>
          </a:xfrm>
          <a:prstGeom prst="rect">
            <a:avLst/>
          </a:prstGeom>
          <a:noFill/>
          <a:ln>
            <a:noFill/>
          </a:ln>
        </p:spPr>
      </p:pic>
      <p:pic>
        <p:nvPicPr>
          <p:cNvPr id="724" name="Google Shape;724;p77"/>
          <p:cNvPicPr preferRelativeResize="0"/>
          <p:nvPr/>
        </p:nvPicPr>
        <p:blipFill rotWithShape="1">
          <a:blip r:embed="rId5">
            <a:alphaModFix/>
          </a:blip>
          <a:srcRect b="11087" l="0" r="0" t="0"/>
          <a:stretch/>
        </p:blipFill>
        <p:spPr>
          <a:xfrm>
            <a:off x="4354425" y="1622325"/>
            <a:ext cx="4616077" cy="877575"/>
          </a:xfrm>
          <a:prstGeom prst="rect">
            <a:avLst/>
          </a:prstGeom>
          <a:noFill/>
          <a:ln>
            <a:noFill/>
          </a:ln>
        </p:spPr>
      </p:pic>
      <p:pic>
        <p:nvPicPr>
          <p:cNvPr id="725" name="Google Shape;725;p77"/>
          <p:cNvPicPr preferRelativeResize="0"/>
          <p:nvPr/>
        </p:nvPicPr>
        <p:blipFill>
          <a:blip r:embed="rId6">
            <a:alphaModFix/>
          </a:blip>
          <a:stretch>
            <a:fillRect/>
          </a:stretch>
        </p:blipFill>
        <p:spPr>
          <a:xfrm>
            <a:off x="153925" y="3510425"/>
            <a:ext cx="2832426" cy="1488275"/>
          </a:xfrm>
          <a:prstGeom prst="rect">
            <a:avLst/>
          </a:prstGeom>
          <a:noFill/>
          <a:ln>
            <a:noFill/>
          </a:ln>
        </p:spPr>
      </p:pic>
      <p:pic>
        <p:nvPicPr>
          <p:cNvPr id="726" name="Google Shape;726;p77"/>
          <p:cNvPicPr preferRelativeResize="0"/>
          <p:nvPr/>
        </p:nvPicPr>
        <p:blipFill>
          <a:blip r:embed="rId7">
            <a:alphaModFix/>
          </a:blip>
          <a:stretch>
            <a:fillRect/>
          </a:stretch>
        </p:blipFill>
        <p:spPr>
          <a:xfrm>
            <a:off x="1409650" y="2804477"/>
            <a:ext cx="2760427" cy="987049"/>
          </a:xfrm>
          <a:prstGeom prst="rect">
            <a:avLst/>
          </a:prstGeom>
          <a:noFill/>
          <a:ln>
            <a:noFill/>
          </a:ln>
        </p:spPr>
      </p:pic>
      <p:pic>
        <p:nvPicPr>
          <p:cNvPr id="727" name="Google Shape;727;p77"/>
          <p:cNvPicPr preferRelativeResize="0"/>
          <p:nvPr/>
        </p:nvPicPr>
        <p:blipFill>
          <a:blip r:embed="rId8">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8"/>
          <p:cNvSpPr txBox="1"/>
          <p:nvPr>
            <p:ph idx="1" type="body"/>
          </p:nvPr>
        </p:nvSpPr>
        <p:spPr>
          <a:xfrm>
            <a:off x="438850" y="1053225"/>
            <a:ext cx="8196900" cy="1410000"/>
          </a:xfrm>
          <a:prstGeom prst="rect">
            <a:avLst/>
          </a:prstGeom>
        </p:spPr>
        <p:txBody>
          <a:bodyPr anchorCtr="0" anchor="t" bIns="19050" lIns="19050" spcFirstLastPara="1" rIns="19050" wrap="square" tIns="19050">
            <a:normAutofit/>
          </a:bodyPr>
          <a:lstStyle/>
          <a:p>
            <a:pPr indent="-381000" lvl="0" marL="457200" rtl="0" algn="l">
              <a:spcBef>
                <a:spcPts val="0"/>
              </a:spcBef>
              <a:spcAft>
                <a:spcPts val="0"/>
              </a:spcAft>
              <a:buSzPts val="2400"/>
              <a:buChar char="★"/>
            </a:pPr>
            <a:r>
              <a:rPr lang="fr"/>
              <a:t>RLFH in 2024: Is PPO/on-policy RL out yet?</a:t>
            </a:r>
            <a:endParaRPr/>
          </a:p>
        </p:txBody>
      </p:sp>
      <p:sp>
        <p:nvSpPr>
          <p:cNvPr id="733" name="Google Shape;733;p78"/>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Alignment</a:t>
            </a:r>
            <a:endParaRPr/>
          </a:p>
        </p:txBody>
      </p:sp>
      <p:pic>
        <p:nvPicPr>
          <p:cNvPr id="734" name="Google Shape;734;p78"/>
          <p:cNvPicPr preferRelativeResize="0"/>
          <p:nvPr/>
        </p:nvPicPr>
        <p:blipFill>
          <a:blip r:embed="rId3">
            <a:alphaModFix/>
          </a:blip>
          <a:stretch>
            <a:fillRect/>
          </a:stretch>
        </p:blipFill>
        <p:spPr>
          <a:xfrm>
            <a:off x="630350" y="1676675"/>
            <a:ext cx="5883776" cy="746328"/>
          </a:xfrm>
          <a:prstGeom prst="rect">
            <a:avLst/>
          </a:prstGeom>
          <a:noFill/>
          <a:ln>
            <a:noFill/>
          </a:ln>
        </p:spPr>
      </p:pic>
      <p:pic>
        <p:nvPicPr>
          <p:cNvPr id="735" name="Google Shape;735;p78"/>
          <p:cNvPicPr preferRelativeResize="0"/>
          <p:nvPr/>
        </p:nvPicPr>
        <p:blipFill>
          <a:blip r:embed="rId4">
            <a:alphaModFix/>
          </a:blip>
          <a:stretch>
            <a:fillRect/>
          </a:stretch>
        </p:blipFill>
        <p:spPr>
          <a:xfrm>
            <a:off x="630350" y="2511453"/>
            <a:ext cx="3895276" cy="1471406"/>
          </a:xfrm>
          <a:prstGeom prst="rect">
            <a:avLst/>
          </a:prstGeom>
          <a:noFill/>
          <a:ln>
            <a:noFill/>
          </a:ln>
        </p:spPr>
      </p:pic>
      <p:pic>
        <p:nvPicPr>
          <p:cNvPr id="736" name="Google Shape;736;p78"/>
          <p:cNvPicPr preferRelativeResize="0"/>
          <p:nvPr/>
        </p:nvPicPr>
        <p:blipFill>
          <a:blip r:embed="rId5">
            <a:alphaModFix/>
          </a:blip>
          <a:stretch>
            <a:fillRect/>
          </a:stretch>
        </p:blipFill>
        <p:spPr>
          <a:xfrm>
            <a:off x="4607301" y="2571598"/>
            <a:ext cx="3542798" cy="1471407"/>
          </a:xfrm>
          <a:prstGeom prst="rect">
            <a:avLst/>
          </a:prstGeom>
          <a:noFill/>
          <a:ln>
            <a:noFill/>
          </a:ln>
        </p:spPr>
      </p:pic>
      <p:pic>
        <p:nvPicPr>
          <p:cNvPr id="737" name="Google Shape;737;p78"/>
          <p:cNvPicPr preferRelativeResize="0"/>
          <p:nvPr/>
        </p:nvPicPr>
        <p:blipFill>
          <a:blip r:embed="rId6">
            <a:alphaModFix/>
          </a:blip>
          <a:stretch>
            <a:fillRect/>
          </a:stretch>
        </p:blipFill>
        <p:spPr>
          <a:xfrm>
            <a:off x="5469101" y="3926630"/>
            <a:ext cx="2191440" cy="1114394"/>
          </a:xfrm>
          <a:prstGeom prst="rect">
            <a:avLst/>
          </a:prstGeom>
          <a:noFill/>
          <a:ln>
            <a:noFill/>
          </a:ln>
        </p:spPr>
      </p:pic>
      <p:pic>
        <p:nvPicPr>
          <p:cNvPr id="738" name="Google Shape;738;p78"/>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79"/>
          <p:cNvSpPr txBox="1"/>
          <p:nvPr>
            <p:ph idx="1" type="body"/>
          </p:nvPr>
        </p:nvSpPr>
        <p:spPr>
          <a:xfrm>
            <a:off x="134050" y="846975"/>
            <a:ext cx="7269000" cy="4027500"/>
          </a:xfrm>
          <a:prstGeom prst="rect">
            <a:avLst/>
          </a:prstGeom>
        </p:spPr>
        <p:txBody>
          <a:bodyPr anchorCtr="0" anchor="t" bIns="19050" lIns="19050" spcFirstLastPara="1" rIns="19050" wrap="square" tIns="19050">
            <a:normAutofit lnSpcReduction="10000"/>
          </a:bodyPr>
          <a:lstStyle/>
          <a:p>
            <a:pPr indent="-368300" lvl="0" marL="457200" rtl="0" algn="l">
              <a:spcBef>
                <a:spcPts val="0"/>
              </a:spcBef>
              <a:spcAft>
                <a:spcPts val="0"/>
              </a:spcAft>
              <a:buSzPts val="2200"/>
              <a:buChar char="★"/>
            </a:pPr>
            <a:r>
              <a:rPr lang="fr" sz="2200"/>
              <a:t>Quantization:</a:t>
            </a:r>
            <a:endParaRPr sz="2200"/>
          </a:p>
          <a:p>
            <a:pPr indent="-368300" lvl="1" marL="914400" rtl="0" algn="l">
              <a:spcBef>
                <a:spcPts val="0"/>
              </a:spcBef>
              <a:spcAft>
                <a:spcPts val="0"/>
              </a:spcAft>
              <a:buSzPts val="2200"/>
              <a:buChar char="○"/>
            </a:pPr>
            <a:r>
              <a:rPr lang="fr" sz="2200"/>
              <a:t>Full quantization for inference: GPTQ/GGML/NF4</a:t>
            </a:r>
            <a:br>
              <a:rPr lang="fr" sz="2200"/>
            </a:br>
            <a:r>
              <a:rPr lang="fr" sz="2200" u="sng">
                <a:solidFill>
                  <a:schemeClr val="hlink"/>
                </a:solidFill>
                <a:hlinkClick r:id="rId3"/>
              </a:rPr>
              <a:t>https://arxiv.org/abs/2210.17323</a:t>
            </a:r>
            <a:br>
              <a:rPr lang="fr" sz="2200"/>
            </a:br>
            <a:r>
              <a:rPr lang="fr" sz="2200" u="sng">
                <a:solidFill>
                  <a:schemeClr val="hlink"/>
                </a:solidFill>
                <a:hlinkClick r:id="rId4"/>
              </a:rPr>
              <a:t>Comparison of all three technics</a:t>
            </a:r>
            <a:endParaRPr sz="2200"/>
          </a:p>
          <a:p>
            <a:pPr indent="-368300" lvl="1" marL="914400" rtl="0" algn="l">
              <a:spcBef>
                <a:spcPts val="0"/>
              </a:spcBef>
              <a:spcAft>
                <a:spcPts val="0"/>
              </a:spcAft>
              <a:buSzPts val="2200"/>
              <a:buChar char="○"/>
            </a:pPr>
            <a:r>
              <a:rPr lang="fr" sz="2200" u="sng">
                <a:solidFill>
                  <a:schemeClr val="hlink"/>
                </a:solidFill>
                <a:hlinkClick r:id="rId5"/>
              </a:rPr>
              <a:t>AutoGPTQ</a:t>
            </a:r>
            <a:endParaRPr sz="2200"/>
          </a:p>
          <a:p>
            <a:pPr indent="-368300" lvl="1" marL="914400" rtl="0" algn="l">
              <a:spcBef>
                <a:spcPts val="0"/>
              </a:spcBef>
              <a:spcAft>
                <a:spcPts val="0"/>
              </a:spcAft>
              <a:buSzPts val="2200"/>
              <a:buChar char="○"/>
            </a:pPr>
            <a:r>
              <a:rPr lang="fr" sz="2200" u="sng">
                <a:solidFill>
                  <a:schemeClr val="hlink"/>
                </a:solidFill>
                <a:hlinkClick r:id="rId6"/>
              </a:rPr>
              <a:t>lama.cpp</a:t>
            </a:r>
            <a:br>
              <a:rPr lang="fr" sz="2200"/>
            </a:br>
            <a:endParaRPr sz="2200"/>
          </a:p>
          <a:p>
            <a:pPr indent="-368300" lvl="0" marL="457200" rtl="0" algn="l">
              <a:spcBef>
                <a:spcPts val="0"/>
              </a:spcBef>
              <a:spcAft>
                <a:spcPts val="0"/>
              </a:spcAft>
              <a:buSzPts val="2200"/>
              <a:buChar char="★"/>
            </a:pPr>
            <a:r>
              <a:rPr lang="fr" sz="2200"/>
              <a:t>Speculative Decoding</a:t>
            </a:r>
            <a:endParaRPr sz="2200"/>
          </a:p>
          <a:p>
            <a:pPr indent="-368300" lvl="1" marL="914400" rtl="0" algn="l">
              <a:spcBef>
                <a:spcPts val="0"/>
              </a:spcBef>
              <a:spcAft>
                <a:spcPts val="0"/>
              </a:spcAft>
              <a:buSzPts val="2200"/>
              <a:buChar char="○"/>
            </a:pPr>
            <a:r>
              <a:rPr lang="fr" sz="2200"/>
              <a:t>Use a small and large model in parallel</a:t>
            </a:r>
            <a:endParaRPr sz="2200"/>
          </a:p>
          <a:p>
            <a:pPr indent="-368300" lvl="1" marL="914400" rtl="0" algn="l">
              <a:spcBef>
                <a:spcPts val="0"/>
              </a:spcBef>
              <a:spcAft>
                <a:spcPts val="0"/>
              </a:spcAft>
              <a:buSzPts val="2200"/>
              <a:buChar char="○"/>
            </a:pPr>
            <a:r>
              <a:rPr lang="fr" sz="2200"/>
              <a:t>Medusa: </a:t>
            </a:r>
            <a:r>
              <a:rPr lang="fr" sz="2200" u="sng">
                <a:solidFill>
                  <a:schemeClr val="hlink"/>
                </a:solidFill>
                <a:hlinkClick r:id="rId7"/>
              </a:rPr>
              <a:t>https://arxiv.org/abs/2401.10774</a:t>
            </a:r>
            <a:br>
              <a:rPr lang="fr" sz="2200"/>
            </a:br>
            <a:endParaRPr sz="2200"/>
          </a:p>
          <a:p>
            <a:pPr indent="-368300" lvl="0" marL="457200" rtl="0" algn="l">
              <a:spcBef>
                <a:spcPts val="0"/>
              </a:spcBef>
              <a:spcAft>
                <a:spcPts val="0"/>
              </a:spcAft>
              <a:buSzPts val="2200"/>
              <a:buChar char="★"/>
            </a:pPr>
            <a:r>
              <a:rPr lang="fr" sz="2200"/>
              <a:t>Compiling and CUDA graphs</a:t>
            </a:r>
            <a:endParaRPr sz="2200"/>
          </a:p>
          <a:p>
            <a:pPr indent="-368300" lvl="1" marL="914400" rtl="0" algn="l">
              <a:spcBef>
                <a:spcPts val="0"/>
              </a:spcBef>
              <a:spcAft>
                <a:spcPts val="0"/>
              </a:spcAft>
              <a:buSzPts val="2200"/>
              <a:buChar char="○"/>
            </a:pPr>
            <a:r>
              <a:rPr lang="fr" sz="2200" u="sng">
                <a:solidFill>
                  <a:schemeClr val="hlink"/>
                </a:solidFill>
                <a:hlinkClick r:id="rId8"/>
              </a:rPr>
              <a:t>Accelerating Generative AI with PyTorch II: GPT, Fast</a:t>
            </a:r>
            <a:endParaRPr sz="2200"/>
          </a:p>
        </p:txBody>
      </p:sp>
      <p:sp>
        <p:nvSpPr>
          <p:cNvPr id="744" name="Google Shape;744;p79"/>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Inference</a:t>
            </a:r>
            <a:endParaRPr/>
          </a:p>
        </p:txBody>
      </p:sp>
      <p:pic>
        <p:nvPicPr>
          <p:cNvPr id="745" name="Google Shape;745;p79"/>
          <p:cNvPicPr preferRelativeResize="0"/>
          <p:nvPr/>
        </p:nvPicPr>
        <p:blipFill>
          <a:blip r:embed="rId9">
            <a:alphaModFix/>
          </a:blip>
          <a:stretch>
            <a:fillRect/>
          </a:stretch>
        </p:blipFill>
        <p:spPr>
          <a:xfrm>
            <a:off x="5050650" y="1580550"/>
            <a:ext cx="3875025" cy="1556750"/>
          </a:xfrm>
          <a:prstGeom prst="rect">
            <a:avLst/>
          </a:prstGeom>
          <a:noFill/>
          <a:ln>
            <a:noFill/>
          </a:ln>
        </p:spPr>
      </p:pic>
      <p:pic>
        <p:nvPicPr>
          <p:cNvPr id="746" name="Google Shape;746;p79"/>
          <p:cNvPicPr preferRelativeResize="0"/>
          <p:nvPr/>
        </p:nvPicPr>
        <p:blipFill>
          <a:blip r:embed="rId10">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0"/>
          <p:cNvSpPr txBox="1"/>
          <p:nvPr>
            <p:ph type="title"/>
          </p:nvPr>
        </p:nvSpPr>
        <p:spPr>
          <a:xfrm>
            <a:off x="352700" y="298625"/>
            <a:ext cx="8283000" cy="629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fr"/>
              <a:t>Final step!</a:t>
            </a:r>
            <a:endParaRPr/>
          </a:p>
        </p:txBody>
      </p:sp>
      <p:pic>
        <p:nvPicPr>
          <p:cNvPr id="752" name="Google Shape;752;p80"/>
          <p:cNvPicPr preferRelativeResize="0"/>
          <p:nvPr/>
        </p:nvPicPr>
        <p:blipFill>
          <a:blip r:embed="rId3">
            <a:alphaModFix/>
          </a:blip>
          <a:stretch>
            <a:fillRect/>
          </a:stretch>
        </p:blipFill>
        <p:spPr>
          <a:xfrm>
            <a:off x="288428" y="1559750"/>
            <a:ext cx="3816874" cy="3466799"/>
          </a:xfrm>
          <a:prstGeom prst="rect">
            <a:avLst/>
          </a:prstGeom>
          <a:noFill/>
          <a:ln cap="flat" cmpd="sng" w="9525">
            <a:solidFill>
              <a:schemeClr val="dk2"/>
            </a:solidFill>
            <a:prstDash val="solid"/>
            <a:round/>
            <a:headEnd len="sm" w="sm" type="none"/>
            <a:tailEnd len="sm" w="sm" type="none"/>
          </a:ln>
        </p:spPr>
      </p:pic>
      <p:pic>
        <p:nvPicPr>
          <p:cNvPr id="753" name="Google Shape;753;p80"/>
          <p:cNvPicPr preferRelativeResize="0"/>
          <p:nvPr/>
        </p:nvPicPr>
        <p:blipFill>
          <a:blip r:embed="rId4">
            <a:alphaModFix/>
          </a:blip>
          <a:stretch>
            <a:fillRect/>
          </a:stretch>
        </p:blipFill>
        <p:spPr>
          <a:xfrm>
            <a:off x="4743778" y="138300"/>
            <a:ext cx="4144400" cy="3521524"/>
          </a:xfrm>
          <a:prstGeom prst="rect">
            <a:avLst/>
          </a:prstGeom>
          <a:noFill/>
          <a:ln cap="flat" cmpd="sng" w="9525">
            <a:solidFill>
              <a:schemeClr val="dk2"/>
            </a:solidFill>
            <a:prstDash val="solid"/>
            <a:round/>
            <a:headEnd len="sm" w="sm" type="none"/>
            <a:tailEnd len="sm" w="sm" type="none"/>
          </a:ln>
        </p:spPr>
      </p:pic>
      <p:pic>
        <p:nvPicPr>
          <p:cNvPr id="754" name="Google Shape;754;p80"/>
          <p:cNvPicPr preferRelativeResize="0"/>
          <p:nvPr/>
        </p:nvPicPr>
        <p:blipFill>
          <a:blip r:embed="rId5">
            <a:alphaModFix/>
          </a:blip>
          <a:stretch>
            <a:fillRect/>
          </a:stretch>
        </p:blipFill>
        <p:spPr>
          <a:xfrm>
            <a:off x="2595352" y="825175"/>
            <a:ext cx="3953300" cy="2586625"/>
          </a:xfrm>
          <a:prstGeom prst="rect">
            <a:avLst/>
          </a:prstGeom>
          <a:noFill/>
          <a:ln cap="flat" cmpd="sng" w="9525">
            <a:solidFill>
              <a:schemeClr val="dk2"/>
            </a:solidFill>
            <a:prstDash val="solid"/>
            <a:round/>
            <a:headEnd len="sm" w="sm" type="none"/>
            <a:tailEnd len="sm" w="sm" type="none"/>
          </a:ln>
        </p:spPr>
      </p:pic>
      <p:pic>
        <p:nvPicPr>
          <p:cNvPr id="755" name="Google Shape;755;p80"/>
          <p:cNvPicPr preferRelativeResize="0"/>
          <p:nvPr/>
        </p:nvPicPr>
        <p:blipFill>
          <a:blip r:embed="rId6">
            <a:alphaModFix/>
          </a:blip>
          <a:stretch>
            <a:fillRect/>
          </a:stretch>
        </p:blipFill>
        <p:spPr>
          <a:xfrm>
            <a:off x="4402575" y="2489100"/>
            <a:ext cx="2644399" cy="2537449"/>
          </a:xfrm>
          <a:prstGeom prst="rect">
            <a:avLst/>
          </a:prstGeom>
          <a:noFill/>
          <a:ln cap="flat" cmpd="sng" w="9525">
            <a:solidFill>
              <a:schemeClr val="dk2"/>
            </a:solidFill>
            <a:prstDash val="solid"/>
            <a:round/>
            <a:headEnd len="sm" w="sm" type="none"/>
            <a:tailEnd len="sm" w="sm" type="none"/>
          </a:ln>
        </p:spPr>
      </p:pic>
      <p:pic>
        <p:nvPicPr>
          <p:cNvPr id="756" name="Google Shape;756;p80"/>
          <p:cNvPicPr preferRelativeResize="0"/>
          <p:nvPr/>
        </p:nvPicPr>
        <p:blipFill>
          <a:blip r:embed="rId7">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1"/>
          <p:cNvSpPr txBox="1"/>
          <p:nvPr>
            <p:ph type="ctrTitle"/>
          </p:nvPr>
        </p:nvSpPr>
        <p:spPr>
          <a:xfrm>
            <a:off x="311700" y="744575"/>
            <a:ext cx="8520600" cy="2738400"/>
          </a:xfrm>
          <a:prstGeom prst="rect">
            <a:avLst/>
          </a:prstGeom>
        </p:spPr>
        <p:txBody>
          <a:bodyPr anchorCtr="0" anchor="b" bIns="19050" lIns="19050" spcFirstLastPara="1" rIns="19050" wrap="square" tIns="19050">
            <a:normAutofit/>
          </a:bodyPr>
          <a:lstStyle/>
          <a:p>
            <a:pPr indent="0" lvl="0" marL="0" rtl="0" algn="ctr">
              <a:spcBef>
                <a:spcPts val="0"/>
              </a:spcBef>
              <a:spcAft>
                <a:spcPts val="0"/>
              </a:spcAft>
              <a:buNone/>
            </a:pPr>
            <a:r>
              <a:rPr lang="fr"/>
              <a:t>Thank you!</a:t>
            </a:r>
            <a:endParaRPr/>
          </a:p>
          <a:p>
            <a:pPr indent="0" lvl="0" marL="0" rtl="0" algn="ctr">
              <a:spcBef>
                <a:spcPts val="0"/>
              </a:spcBef>
              <a:spcAft>
                <a:spcPts val="0"/>
              </a:spcAft>
              <a:buNone/>
            </a:pPr>
            <a:r>
              <a:t/>
            </a:r>
            <a:endParaRPr sz="3600"/>
          </a:p>
          <a:p>
            <a:pPr indent="0" lvl="0" marL="0" rtl="0" algn="ctr">
              <a:spcBef>
                <a:spcPts val="0"/>
              </a:spcBef>
              <a:spcAft>
                <a:spcPts val="0"/>
              </a:spcAft>
              <a:buNone/>
            </a:pPr>
            <a:r>
              <a:rPr lang="fr"/>
              <a:t>Questions ?</a:t>
            </a:r>
            <a:endParaRPr/>
          </a:p>
        </p:txBody>
      </p:sp>
      <p:pic>
        <p:nvPicPr>
          <p:cNvPr id="762" name="Google Shape;762;p81"/>
          <p:cNvPicPr preferRelativeResize="0"/>
          <p:nvPr/>
        </p:nvPicPr>
        <p:blipFill>
          <a:blip r:embed="rId3">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2"/>
          <p:cNvSpPr txBox="1"/>
          <p:nvPr>
            <p:ph idx="4294967295" type="title"/>
          </p:nvPr>
        </p:nvSpPr>
        <p:spPr>
          <a:xfrm>
            <a:off x="473150" y="249675"/>
            <a:ext cx="7732500" cy="681900"/>
          </a:xfrm>
          <a:prstGeom prst="rect">
            <a:avLst/>
          </a:prstGeom>
          <a:noFill/>
          <a:ln>
            <a:noFill/>
          </a:ln>
        </p:spPr>
        <p:txBody>
          <a:bodyPr anchorCtr="0" anchor="t" bIns="19050" lIns="19050" spcFirstLastPara="1" rIns="19050" wrap="square" tIns="19050">
            <a:noAutofit/>
          </a:bodyPr>
          <a:lstStyle/>
          <a:p>
            <a:pPr indent="0" lvl="0" marL="0" rtl="0" algn="ctr">
              <a:lnSpc>
                <a:spcPct val="115000"/>
              </a:lnSpc>
              <a:spcBef>
                <a:spcPts val="0"/>
              </a:spcBef>
              <a:spcAft>
                <a:spcPts val="0"/>
              </a:spcAft>
              <a:buClr>
                <a:schemeClr val="dk1"/>
              </a:buClr>
              <a:buSzPts val="1100"/>
              <a:buFont typeface="Arial"/>
              <a:buNone/>
            </a:pPr>
            <a:r>
              <a:rPr b="1" lang="fr" sz="3000">
                <a:solidFill>
                  <a:srgbClr val="1E98FD"/>
                </a:solidFill>
                <a:latin typeface="Source Sans Pro"/>
                <a:ea typeface="Source Sans Pro"/>
                <a:cs typeface="Source Sans Pro"/>
                <a:sym typeface="Source Sans Pro"/>
              </a:rPr>
              <a:t>Commercial solutions</a:t>
            </a:r>
            <a:endParaRPr b="1" sz="3000">
              <a:solidFill>
                <a:srgbClr val="1E98FD"/>
              </a:solidFill>
              <a:latin typeface="Source Sans Pro"/>
              <a:ea typeface="Source Sans Pro"/>
              <a:cs typeface="Source Sans Pro"/>
              <a:sym typeface="Source Sans Pro"/>
            </a:endParaRPr>
          </a:p>
        </p:txBody>
      </p:sp>
      <p:sp>
        <p:nvSpPr>
          <p:cNvPr id="768" name="Google Shape;768;p82"/>
          <p:cNvSpPr/>
          <p:nvPr/>
        </p:nvSpPr>
        <p:spPr>
          <a:xfrm>
            <a:off x="580403" y="1285625"/>
            <a:ext cx="5989500" cy="3366300"/>
          </a:xfrm>
          <a:prstGeom prst="rect">
            <a:avLst/>
          </a:prstGeom>
          <a:noFill/>
          <a:ln cap="flat" cmpd="sng" w="9525">
            <a:solidFill>
              <a:srgbClr val="FF00D8"/>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D9D9D9"/>
              </a:highlight>
              <a:latin typeface="Source Sans Pro"/>
              <a:ea typeface="Source Sans Pro"/>
              <a:cs typeface="Source Sans Pro"/>
              <a:sym typeface="Source Sans Pro"/>
            </a:endParaRPr>
          </a:p>
        </p:txBody>
      </p:sp>
      <p:sp>
        <p:nvSpPr>
          <p:cNvPr id="769" name="Google Shape;769;p82"/>
          <p:cNvSpPr/>
          <p:nvPr/>
        </p:nvSpPr>
        <p:spPr>
          <a:xfrm>
            <a:off x="660001" y="3897393"/>
            <a:ext cx="58113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Hardware</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Specialized hardware optimized for production</a:t>
            </a:r>
            <a:endParaRPr b="1" sz="1200">
              <a:solidFill>
                <a:srgbClr val="0B0F19"/>
              </a:solidFill>
              <a:latin typeface="Source Sans Pro"/>
              <a:ea typeface="Source Sans Pro"/>
              <a:cs typeface="Source Sans Pro"/>
              <a:sym typeface="Source Sans Pro"/>
            </a:endParaRPr>
          </a:p>
        </p:txBody>
      </p:sp>
      <p:sp>
        <p:nvSpPr>
          <p:cNvPr id="770" name="Google Shape;770;p82"/>
          <p:cNvSpPr/>
          <p:nvPr/>
        </p:nvSpPr>
        <p:spPr>
          <a:xfrm>
            <a:off x="660000" y="3116397"/>
            <a:ext cx="18288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Models</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5</a:t>
            </a:r>
            <a:r>
              <a:rPr lang="fr" sz="800">
                <a:solidFill>
                  <a:srgbClr val="0B0F19"/>
                </a:solidFill>
                <a:latin typeface="Source Sans Pro"/>
                <a:ea typeface="Source Sans Pro"/>
                <a:cs typeface="Source Sans Pro"/>
                <a:sym typeface="Source Sans Pro"/>
              </a:rPr>
              <a:t>00k+ open models</a:t>
            </a:r>
            <a:endParaRPr sz="8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t/>
            </a:r>
            <a:endParaRPr sz="8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t/>
            </a:r>
            <a:endParaRPr sz="800">
              <a:solidFill>
                <a:srgbClr val="0B0F19"/>
              </a:solidFill>
              <a:latin typeface="Source Sans Pro"/>
              <a:ea typeface="Source Sans Pro"/>
              <a:cs typeface="Source Sans Pro"/>
              <a:sym typeface="Source Sans Pro"/>
            </a:endParaRPr>
          </a:p>
        </p:txBody>
      </p:sp>
      <p:sp>
        <p:nvSpPr>
          <p:cNvPr id="771" name="Google Shape;771;p82"/>
          <p:cNvSpPr/>
          <p:nvPr/>
        </p:nvSpPr>
        <p:spPr>
          <a:xfrm>
            <a:off x="2651204" y="3116397"/>
            <a:ext cx="18288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Datasets</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90k+ open datasets</a:t>
            </a:r>
            <a:endParaRPr b="1" sz="1200">
              <a:solidFill>
                <a:srgbClr val="0B0F19"/>
              </a:solidFill>
              <a:latin typeface="Source Sans Pro"/>
              <a:ea typeface="Source Sans Pro"/>
              <a:cs typeface="Source Sans Pro"/>
              <a:sym typeface="Source Sans Pro"/>
            </a:endParaRPr>
          </a:p>
        </p:txBody>
      </p:sp>
      <p:sp>
        <p:nvSpPr>
          <p:cNvPr id="772" name="Google Shape;772;p82"/>
          <p:cNvSpPr/>
          <p:nvPr/>
        </p:nvSpPr>
        <p:spPr>
          <a:xfrm>
            <a:off x="4642408" y="3116397"/>
            <a:ext cx="18288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ML Libraries</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lang="fr" sz="800">
                <a:solidFill>
                  <a:srgbClr val="0B0F19"/>
                </a:solidFill>
                <a:latin typeface="Source Sans Pro"/>
                <a:ea typeface="Source Sans Pro"/>
                <a:cs typeface="Source Sans Pro"/>
                <a:sym typeface="Source Sans Pro"/>
              </a:rPr>
              <a:t>Transformers, Tokenizers, Autotrain and many more free libraries and tools</a:t>
            </a:r>
            <a:endParaRPr b="1" sz="1200">
              <a:solidFill>
                <a:srgbClr val="0B0F19"/>
              </a:solidFill>
              <a:latin typeface="Source Sans Pro"/>
              <a:ea typeface="Source Sans Pro"/>
              <a:cs typeface="Source Sans Pro"/>
              <a:sym typeface="Source Sans Pro"/>
            </a:endParaRPr>
          </a:p>
        </p:txBody>
      </p:sp>
      <p:sp>
        <p:nvSpPr>
          <p:cNvPr id="773" name="Google Shape;773;p82"/>
          <p:cNvSpPr/>
          <p:nvPr/>
        </p:nvSpPr>
        <p:spPr>
          <a:xfrm>
            <a:off x="660001" y="1554425"/>
            <a:ext cx="58113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Spaces</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Build, host, and share your ML applications using Spaces in just a few minutes. </a:t>
            </a:r>
            <a:endParaRPr sz="8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Get started with free compute and upgrade easily as needed.</a:t>
            </a:r>
            <a:endParaRPr b="1" sz="1200">
              <a:solidFill>
                <a:srgbClr val="0B0F19"/>
              </a:solidFill>
              <a:latin typeface="Source Sans Pro"/>
              <a:ea typeface="Source Sans Pro"/>
              <a:cs typeface="Source Sans Pro"/>
              <a:sym typeface="Source Sans Pro"/>
            </a:endParaRPr>
          </a:p>
        </p:txBody>
      </p:sp>
      <p:sp>
        <p:nvSpPr>
          <p:cNvPr id="774" name="Google Shape;774;p82"/>
          <p:cNvSpPr/>
          <p:nvPr/>
        </p:nvSpPr>
        <p:spPr>
          <a:xfrm>
            <a:off x="6800450" y="1554425"/>
            <a:ext cx="1811400" cy="3024900"/>
          </a:xfrm>
          <a:prstGeom prst="roundRect">
            <a:avLst>
              <a:gd fmla="val 6074"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a:solidFill>
                  <a:srgbClr val="0B0F19"/>
                </a:solidFill>
                <a:latin typeface="Source Sans Pro"/>
                <a:ea typeface="Source Sans Pro"/>
                <a:cs typeface="Source Sans Pro"/>
                <a:sym typeface="Source Sans Pro"/>
              </a:rPr>
              <a:t>Expert acceleration program</a:t>
            </a:r>
            <a:endParaRPr b="1">
              <a:solidFill>
                <a:srgbClr val="0B0F19"/>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lang="fr" sz="900">
                <a:solidFill>
                  <a:srgbClr val="0B0F19"/>
                </a:solidFill>
                <a:latin typeface="Source Sans Pro"/>
                <a:ea typeface="Source Sans Pro"/>
                <a:cs typeface="Source Sans Pro"/>
                <a:sym typeface="Source Sans Pro"/>
              </a:rPr>
              <a:t>World-class experts to support your ML team reach impact</a:t>
            </a:r>
            <a:endParaRPr sz="9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t/>
            </a:r>
            <a:endParaRPr b="1">
              <a:solidFill>
                <a:srgbClr val="0B0F19"/>
              </a:solidFill>
              <a:latin typeface="Source Sans Pro"/>
              <a:ea typeface="Source Sans Pro"/>
              <a:cs typeface="Source Sans Pro"/>
              <a:sym typeface="Source Sans Pro"/>
            </a:endParaRPr>
          </a:p>
        </p:txBody>
      </p:sp>
      <p:sp>
        <p:nvSpPr>
          <p:cNvPr id="775" name="Google Shape;775;p82"/>
          <p:cNvSpPr/>
          <p:nvPr/>
        </p:nvSpPr>
        <p:spPr>
          <a:xfrm>
            <a:off x="660000" y="2335400"/>
            <a:ext cx="5811300" cy="681900"/>
          </a:xfrm>
          <a:prstGeom prst="roundRect">
            <a:avLst>
              <a:gd fmla="val 16667" name="adj"/>
            </a:avLst>
          </a:prstGeom>
          <a:solidFill>
            <a:schemeClr val="lt1"/>
          </a:solidFill>
          <a:ln cap="flat" cmpd="sng" w="9525">
            <a:solidFill>
              <a:srgbClr val="FF00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fr" sz="1200">
                <a:solidFill>
                  <a:srgbClr val="0B0F19"/>
                </a:solidFill>
                <a:latin typeface="Source Sans Pro"/>
                <a:ea typeface="Source Sans Pro"/>
                <a:cs typeface="Source Sans Pro"/>
                <a:sym typeface="Source Sans Pro"/>
              </a:rPr>
              <a:t>Inference endpoints</a:t>
            </a:r>
            <a:endParaRPr b="1" sz="1200">
              <a:solidFill>
                <a:srgbClr val="0B0F19"/>
              </a:solidFill>
              <a:latin typeface="Source Sans Pro"/>
              <a:ea typeface="Source Sans Pro"/>
              <a:cs typeface="Source Sans Pro"/>
              <a:sym typeface="Source Sans Pro"/>
            </a:endParaRPr>
          </a:p>
          <a:p>
            <a:pPr indent="0" lvl="0" marL="0" rtl="0" algn="ctr">
              <a:spcBef>
                <a:spcPts val="0"/>
              </a:spcBef>
              <a:spcAft>
                <a:spcPts val="0"/>
              </a:spcAft>
              <a:buNone/>
            </a:pPr>
            <a:r>
              <a:rPr lang="fr" sz="800">
                <a:solidFill>
                  <a:srgbClr val="0B0F19"/>
                </a:solidFill>
                <a:latin typeface="Source Sans Pro"/>
                <a:ea typeface="Source Sans Pro"/>
                <a:cs typeface="Source Sans Pro"/>
                <a:sym typeface="Source Sans Pro"/>
              </a:rPr>
              <a:t>Deploy and call your models as APIs in a few clicks</a:t>
            </a:r>
            <a:endParaRPr b="1" sz="1200">
              <a:solidFill>
                <a:srgbClr val="0B0F19"/>
              </a:solidFill>
              <a:latin typeface="Source Sans Pro"/>
              <a:ea typeface="Source Sans Pro"/>
              <a:cs typeface="Source Sans Pro"/>
              <a:sym typeface="Source Sans Pro"/>
            </a:endParaRPr>
          </a:p>
        </p:txBody>
      </p:sp>
      <p:pic>
        <p:nvPicPr>
          <p:cNvPr id="776" name="Google Shape;776;p82"/>
          <p:cNvPicPr preferRelativeResize="0"/>
          <p:nvPr/>
        </p:nvPicPr>
        <p:blipFill>
          <a:blip r:embed="rId3">
            <a:alphaModFix/>
          </a:blip>
          <a:stretch>
            <a:fillRect/>
          </a:stretch>
        </p:blipFill>
        <p:spPr>
          <a:xfrm>
            <a:off x="5428678" y="4077951"/>
            <a:ext cx="346650" cy="134898"/>
          </a:xfrm>
          <a:prstGeom prst="rect">
            <a:avLst/>
          </a:prstGeom>
          <a:noFill/>
          <a:ln>
            <a:noFill/>
          </a:ln>
        </p:spPr>
      </p:pic>
      <p:pic>
        <p:nvPicPr>
          <p:cNvPr id="777" name="Google Shape;777;p82"/>
          <p:cNvPicPr preferRelativeResize="0"/>
          <p:nvPr/>
        </p:nvPicPr>
        <p:blipFill>
          <a:blip r:embed="rId4">
            <a:alphaModFix/>
          </a:blip>
          <a:stretch>
            <a:fillRect/>
          </a:stretch>
        </p:blipFill>
        <p:spPr>
          <a:xfrm>
            <a:off x="4967297" y="4283465"/>
            <a:ext cx="608489" cy="134886"/>
          </a:xfrm>
          <a:prstGeom prst="rect">
            <a:avLst/>
          </a:prstGeom>
          <a:noFill/>
          <a:ln>
            <a:noFill/>
          </a:ln>
        </p:spPr>
      </p:pic>
      <p:pic>
        <p:nvPicPr>
          <p:cNvPr id="778" name="Google Shape;778;p82"/>
          <p:cNvPicPr preferRelativeResize="0"/>
          <p:nvPr/>
        </p:nvPicPr>
        <p:blipFill>
          <a:blip r:embed="rId5">
            <a:alphaModFix/>
          </a:blip>
          <a:stretch>
            <a:fillRect/>
          </a:stretch>
        </p:blipFill>
        <p:spPr>
          <a:xfrm>
            <a:off x="4642401" y="4092944"/>
            <a:ext cx="608486" cy="104887"/>
          </a:xfrm>
          <a:prstGeom prst="rect">
            <a:avLst/>
          </a:prstGeom>
          <a:noFill/>
          <a:ln>
            <a:noFill/>
          </a:ln>
        </p:spPr>
      </p:pic>
      <p:sp>
        <p:nvSpPr>
          <p:cNvPr id="779" name="Google Shape;779;p82"/>
          <p:cNvSpPr txBox="1"/>
          <p:nvPr/>
        </p:nvSpPr>
        <p:spPr>
          <a:xfrm>
            <a:off x="842925" y="1090375"/>
            <a:ext cx="5044200" cy="368100"/>
          </a:xfrm>
          <a:prstGeom prst="rect">
            <a:avLst/>
          </a:prstGeom>
          <a:solidFill>
            <a:schemeClr val="lt1"/>
          </a:solidFill>
          <a:ln>
            <a:noFill/>
          </a:ln>
        </p:spPr>
        <p:txBody>
          <a:bodyPr anchorCtr="0" anchor="t" bIns="0" lIns="0" spcFirstLastPara="1" rIns="0" wrap="square" tIns="0">
            <a:noAutofit/>
          </a:bodyPr>
          <a:lstStyle/>
          <a:p>
            <a:pPr indent="0" lvl="0" marL="0" rtl="0" algn="l">
              <a:spcBef>
                <a:spcPts val="0"/>
              </a:spcBef>
              <a:spcAft>
                <a:spcPts val="0"/>
              </a:spcAft>
              <a:buNone/>
            </a:pPr>
            <a:r>
              <a:rPr b="1" lang="fr" sz="1100">
                <a:solidFill>
                  <a:srgbClr val="0B0F19"/>
                </a:solidFill>
                <a:latin typeface="Source Sans Pro"/>
                <a:ea typeface="Source Sans Pro"/>
                <a:cs typeface="Source Sans Pro"/>
                <a:sym typeface="Source Sans Pro"/>
              </a:rPr>
              <a:t>Enterprise Hub</a:t>
            </a:r>
            <a:endParaRPr b="1" sz="1100">
              <a:solidFill>
                <a:srgbClr val="0B0F19"/>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fr" sz="900">
                <a:solidFill>
                  <a:srgbClr val="0B0F19"/>
                </a:solidFill>
                <a:latin typeface="Source Sans Pro"/>
                <a:ea typeface="Source Sans Pro"/>
                <a:cs typeface="Source Sans Pro"/>
                <a:sym typeface="Source Sans Pro"/>
              </a:rPr>
              <a:t>Private and securely hosting and tooling for enterprise collaboration on models, datasets and compute </a:t>
            </a:r>
            <a:endParaRPr sz="900">
              <a:solidFill>
                <a:srgbClr val="0B0F19"/>
              </a:solidFill>
              <a:latin typeface="Source Sans Pro"/>
              <a:ea typeface="Source Sans Pro"/>
              <a:cs typeface="Source Sans Pro"/>
              <a:sym typeface="Source Sans Pro"/>
            </a:endParaRPr>
          </a:p>
          <a:p>
            <a:pPr indent="0" lvl="0" marL="0" rtl="0" algn="l">
              <a:spcBef>
                <a:spcPts val="0"/>
              </a:spcBef>
              <a:spcAft>
                <a:spcPts val="0"/>
              </a:spcAft>
              <a:buNone/>
            </a:pPr>
            <a:r>
              <a:t/>
            </a:r>
            <a:endParaRPr b="1" sz="1100">
              <a:solidFill>
                <a:srgbClr val="0B0F19"/>
              </a:solidFill>
              <a:latin typeface="Source Sans Pro"/>
              <a:ea typeface="Source Sans Pro"/>
              <a:cs typeface="Source Sans Pro"/>
              <a:sym typeface="Source Sans Pro"/>
            </a:endParaRPr>
          </a:p>
        </p:txBody>
      </p:sp>
      <p:pic>
        <p:nvPicPr>
          <p:cNvPr id="780" name="Google Shape;780;p82"/>
          <p:cNvPicPr preferRelativeResize="0"/>
          <p:nvPr/>
        </p:nvPicPr>
        <p:blipFill rotWithShape="1">
          <a:blip r:embed="rId6">
            <a:alphaModFix/>
          </a:blip>
          <a:srcRect b="37965" l="44258" r="42019" t="34589"/>
          <a:stretch/>
        </p:blipFill>
        <p:spPr>
          <a:xfrm>
            <a:off x="6098287" y="4092955"/>
            <a:ext cx="261384" cy="261383"/>
          </a:xfrm>
          <a:prstGeom prst="rect">
            <a:avLst/>
          </a:prstGeom>
          <a:noFill/>
          <a:ln>
            <a:noFill/>
          </a:ln>
        </p:spPr>
      </p:pic>
      <p:pic>
        <p:nvPicPr>
          <p:cNvPr id="781" name="Google Shape;781;p82"/>
          <p:cNvPicPr preferRelativeResize="0"/>
          <p:nvPr/>
        </p:nvPicPr>
        <p:blipFill>
          <a:blip r:embed="rId7">
            <a:alphaModFix/>
          </a:blip>
          <a:stretch>
            <a:fillRect/>
          </a:stretch>
        </p:blipFill>
        <p:spPr>
          <a:xfrm>
            <a:off x="842925" y="3605952"/>
            <a:ext cx="340375" cy="75800"/>
          </a:xfrm>
          <a:prstGeom prst="rect">
            <a:avLst/>
          </a:prstGeom>
          <a:noFill/>
          <a:ln>
            <a:noFill/>
          </a:ln>
        </p:spPr>
      </p:pic>
      <p:pic>
        <p:nvPicPr>
          <p:cNvPr id="782" name="Google Shape;782;p82"/>
          <p:cNvPicPr preferRelativeResize="0"/>
          <p:nvPr/>
        </p:nvPicPr>
        <p:blipFill>
          <a:blip r:embed="rId8">
            <a:alphaModFix/>
          </a:blip>
          <a:stretch>
            <a:fillRect/>
          </a:stretch>
        </p:blipFill>
        <p:spPr>
          <a:xfrm>
            <a:off x="1276599" y="3594027"/>
            <a:ext cx="301275" cy="99649"/>
          </a:xfrm>
          <a:prstGeom prst="rect">
            <a:avLst/>
          </a:prstGeom>
          <a:noFill/>
          <a:ln>
            <a:noFill/>
          </a:ln>
        </p:spPr>
      </p:pic>
      <p:pic>
        <p:nvPicPr>
          <p:cNvPr id="783" name="Google Shape;783;p82"/>
          <p:cNvPicPr preferRelativeResize="0"/>
          <p:nvPr/>
        </p:nvPicPr>
        <p:blipFill>
          <a:blip r:embed="rId9">
            <a:alphaModFix/>
          </a:blip>
          <a:stretch>
            <a:fillRect/>
          </a:stretch>
        </p:blipFill>
        <p:spPr>
          <a:xfrm>
            <a:off x="1671178" y="3473657"/>
            <a:ext cx="340375" cy="340389"/>
          </a:xfrm>
          <a:prstGeom prst="rect">
            <a:avLst/>
          </a:prstGeom>
          <a:noFill/>
          <a:ln>
            <a:noFill/>
          </a:ln>
        </p:spPr>
      </p:pic>
      <p:pic>
        <p:nvPicPr>
          <p:cNvPr id="784" name="Google Shape;784;p82"/>
          <p:cNvPicPr preferRelativeResize="0"/>
          <p:nvPr/>
        </p:nvPicPr>
        <p:blipFill>
          <a:blip r:embed="rId10">
            <a:alphaModFix/>
          </a:blip>
          <a:stretch>
            <a:fillRect/>
          </a:stretch>
        </p:blipFill>
        <p:spPr>
          <a:xfrm>
            <a:off x="2076351" y="3605952"/>
            <a:ext cx="355437" cy="75800"/>
          </a:xfrm>
          <a:prstGeom prst="rect">
            <a:avLst/>
          </a:prstGeom>
          <a:noFill/>
          <a:ln>
            <a:noFill/>
          </a:ln>
        </p:spPr>
      </p:pic>
      <p:grpSp>
        <p:nvGrpSpPr>
          <p:cNvPr id="785" name="Google Shape;785;p82"/>
          <p:cNvGrpSpPr/>
          <p:nvPr/>
        </p:nvGrpSpPr>
        <p:grpSpPr>
          <a:xfrm>
            <a:off x="6900914" y="1826834"/>
            <a:ext cx="1470689" cy="681887"/>
            <a:chOff x="492732" y="1631650"/>
            <a:chExt cx="2928493" cy="1357800"/>
          </a:xfrm>
        </p:grpSpPr>
        <p:pic>
          <p:nvPicPr>
            <p:cNvPr id="786" name="Google Shape;786;p82"/>
            <p:cNvPicPr preferRelativeResize="0"/>
            <p:nvPr/>
          </p:nvPicPr>
          <p:blipFill>
            <a:blip r:embed="rId11">
              <a:alphaModFix/>
            </a:blip>
            <a:stretch>
              <a:fillRect/>
            </a:stretch>
          </p:blipFill>
          <p:spPr>
            <a:xfrm>
              <a:off x="2051958" y="2369650"/>
              <a:ext cx="619800" cy="619800"/>
            </a:xfrm>
            <a:prstGeom prst="ellipse">
              <a:avLst/>
            </a:prstGeom>
            <a:noFill/>
            <a:ln>
              <a:noFill/>
            </a:ln>
          </p:spPr>
        </p:pic>
        <p:pic>
          <p:nvPicPr>
            <p:cNvPr id="787" name="Google Shape;787;p82"/>
            <p:cNvPicPr preferRelativeResize="0"/>
            <p:nvPr/>
          </p:nvPicPr>
          <p:blipFill>
            <a:blip r:embed="rId12">
              <a:alphaModFix/>
            </a:blip>
            <a:stretch>
              <a:fillRect/>
            </a:stretch>
          </p:blipFill>
          <p:spPr>
            <a:xfrm>
              <a:off x="1252558" y="2369650"/>
              <a:ext cx="619800" cy="619800"/>
            </a:xfrm>
            <a:prstGeom prst="ellipse">
              <a:avLst/>
            </a:prstGeom>
            <a:noFill/>
            <a:ln>
              <a:noFill/>
            </a:ln>
          </p:spPr>
        </p:pic>
        <p:pic>
          <p:nvPicPr>
            <p:cNvPr id="788" name="Google Shape;788;p82"/>
            <p:cNvPicPr preferRelativeResize="0"/>
            <p:nvPr/>
          </p:nvPicPr>
          <p:blipFill>
            <a:blip r:embed="rId13">
              <a:alphaModFix/>
            </a:blip>
            <a:stretch>
              <a:fillRect/>
            </a:stretch>
          </p:blipFill>
          <p:spPr>
            <a:xfrm>
              <a:off x="492732" y="2369650"/>
              <a:ext cx="619800" cy="619800"/>
            </a:xfrm>
            <a:prstGeom prst="ellipse">
              <a:avLst/>
            </a:prstGeom>
            <a:noFill/>
            <a:ln>
              <a:noFill/>
            </a:ln>
          </p:spPr>
        </p:pic>
        <p:pic>
          <p:nvPicPr>
            <p:cNvPr id="789" name="Google Shape;789;p82"/>
            <p:cNvPicPr preferRelativeResize="0"/>
            <p:nvPr/>
          </p:nvPicPr>
          <p:blipFill>
            <a:blip r:embed="rId14">
              <a:alphaModFix/>
            </a:blip>
            <a:stretch>
              <a:fillRect/>
            </a:stretch>
          </p:blipFill>
          <p:spPr>
            <a:xfrm>
              <a:off x="2050353" y="1667325"/>
              <a:ext cx="619800" cy="619800"/>
            </a:xfrm>
            <a:prstGeom prst="ellipse">
              <a:avLst/>
            </a:prstGeom>
            <a:noFill/>
            <a:ln>
              <a:noFill/>
            </a:ln>
          </p:spPr>
        </p:pic>
        <p:pic>
          <p:nvPicPr>
            <p:cNvPr id="790" name="Google Shape;790;p82"/>
            <p:cNvPicPr preferRelativeResize="0"/>
            <p:nvPr/>
          </p:nvPicPr>
          <p:blipFill>
            <a:blip r:embed="rId15">
              <a:alphaModFix/>
            </a:blip>
            <a:stretch>
              <a:fillRect/>
            </a:stretch>
          </p:blipFill>
          <p:spPr>
            <a:xfrm>
              <a:off x="1301380" y="1631650"/>
              <a:ext cx="619800" cy="619800"/>
            </a:xfrm>
            <a:prstGeom prst="ellipse">
              <a:avLst/>
            </a:prstGeom>
            <a:noFill/>
            <a:ln>
              <a:noFill/>
            </a:ln>
          </p:spPr>
        </p:pic>
        <p:pic>
          <p:nvPicPr>
            <p:cNvPr id="791" name="Google Shape;791;p82"/>
            <p:cNvPicPr preferRelativeResize="0"/>
            <p:nvPr/>
          </p:nvPicPr>
          <p:blipFill>
            <a:blip r:embed="rId16">
              <a:alphaModFix/>
            </a:blip>
            <a:stretch>
              <a:fillRect/>
            </a:stretch>
          </p:blipFill>
          <p:spPr>
            <a:xfrm>
              <a:off x="552408" y="1631650"/>
              <a:ext cx="619800" cy="619800"/>
            </a:xfrm>
            <a:prstGeom prst="ellipse">
              <a:avLst/>
            </a:prstGeom>
            <a:noFill/>
            <a:ln>
              <a:noFill/>
            </a:ln>
          </p:spPr>
        </p:pic>
        <p:pic>
          <p:nvPicPr>
            <p:cNvPr id="792" name="Google Shape;792;p82"/>
            <p:cNvPicPr preferRelativeResize="0"/>
            <p:nvPr/>
          </p:nvPicPr>
          <p:blipFill>
            <a:blip r:embed="rId17">
              <a:alphaModFix/>
            </a:blip>
            <a:stretch>
              <a:fillRect/>
            </a:stretch>
          </p:blipFill>
          <p:spPr>
            <a:xfrm>
              <a:off x="2799325" y="1666263"/>
              <a:ext cx="621900" cy="621900"/>
            </a:xfrm>
            <a:prstGeom prst="ellipse">
              <a:avLst/>
            </a:prstGeom>
            <a:noFill/>
            <a:ln>
              <a:noFill/>
            </a:ln>
          </p:spPr>
        </p:pic>
        <p:pic>
          <p:nvPicPr>
            <p:cNvPr id="793" name="Google Shape;793;p82"/>
            <p:cNvPicPr preferRelativeResize="0"/>
            <p:nvPr/>
          </p:nvPicPr>
          <p:blipFill>
            <a:blip r:embed="rId18">
              <a:alphaModFix/>
            </a:blip>
            <a:stretch>
              <a:fillRect/>
            </a:stretch>
          </p:blipFill>
          <p:spPr>
            <a:xfrm>
              <a:off x="2799325" y="2358450"/>
              <a:ext cx="621900" cy="621900"/>
            </a:xfrm>
            <a:prstGeom prst="ellipse">
              <a:avLst/>
            </a:prstGeom>
            <a:noFill/>
            <a:ln>
              <a:noFill/>
            </a:ln>
          </p:spPr>
        </p:pic>
      </p:grpSp>
      <p:sp>
        <p:nvSpPr>
          <p:cNvPr id="794" name="Google Shape;794;p82"/>
          <p:cNvSpPr/>
          <p:nvPr/>
        </p:nvSpPr>
        <p:spPr>
          <a:xfrm>
            <a:off x="531975" y="1166572"/>
            <a:ext cx="202500" cy="202500"/>
          </a:xfrm>
          <a:prstGeom prst="ellipse">
            <a:avLst/>
          </a:prstGeom>
          <a:solidFill>
            <a:srgbClr val="FF00D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fr" sz="1200">
                <a:solidFill>
                  <a:srgbClr val="FFFFFF"/>
                </a:solidFill>
                <a:latin typeface="Roboto"/>
                <a:ea typeface="Roboto"/>
                <a:cs typeface="Roboto"/>
                <a:sym typeface="Roboto"/>
              </a:rPr>
              <a:t>1</a:t>
            </a:r>
            <a:endParaRPr b="1" sz="1200">
              <a:solidFill>
                <a:srgbClr val="FFFFFF"/>
              </a:solidFill>
              <a:latin typeface="Roboto"/>
              <a:ea typeface="Roboto"/>
              <a:cs typeface="Roboto"/>
              <a:sym typeface="Roboto"/>
            </a:endParaRPr>
          </a:p>
        </p:txBody>
      </p:sp>
      <p:sp>
        <p:nvSpPr>
          <p:cNvPr id="795" name="Google Shape;795;p82"/>
          <p:cNvSpPr/>
          <p:nvPr/>
        </p:nvSpPr>
        <p:spPr>
          <a:xfrm>
            <a:off x="6722300" y="1487922"/>
            <a:ext cx="202500" cy="202500"/>
          </a:xfrm>
          <a:prstGeom prst="ellipse">
            <a:avLst/>
          </a:prstGeom>
          <a:solidFill>
            <a:srgbClr val="FF00D8"/>
          </a:solidFill>
          <a:ln>
            <a:noFill/>
          </a:ln>
        </p:spPr>
        <p:txBody>
          <a:bodyPr anchorCtr="0" anchor="ctr" bIns="0" lIns="0" spcFirstLastPara="1" rIns="0" wrap="square" tIns="0">
            <a:noAutofit/>
          </a:bodyPr>
          <a:lstStyle/>
          <a:p>
            <a:pPr indent="0" lvl="0" marL="0" rtl="0" algn="ctr">
              <a:spcBef>
                <a:spcPts val="0"/>
              </a:spcBef>
              <a:spcAft>
                <a:spcPts val="0"/>
              </a:spcAft>
              <a:buNone/>
            </a:pPr>
            <a:r>
              <a:rPr b="1" lang="fr" sz="1200">
                <a:solidFill>
                  <a:srgbClr val="FFFFFF"/>
                </a:solidFill>
                <a:latin typeface="Roboto"/>
                <a:ea typeface="Roboto"/>
                <a:cs typeface="Roboto"/>
                <a:sym typeface="Roboto"/>
              </a:rPr>
              <a:t>2</a:t>
            </a:r>
            <a:endParaRPr b="1" sz="1200">
              <a:solidFill>
                <a:srgbClr val="FFFFFF"/>
              </a:solidFill>
              <a:latin typeface="Roboto"/>
              <a:ea typeface="Roboto"/>
              <a:cs typeface="Roboto"/>
              <a:sym typeface="Roboto"/>
            </a:endParaRPr>
          </a:p>
        </p:txBody>
      </p:sp>
      <p:pic>
        <p:nvPicPr>
          <p:cNvPr id="796" name="Google Shape;796;p82"/>
          <p:cNvPicPr preferRelativeResize="0"/>
          <p:nvPr/>
        </p:nvPicPr>
        <p:blipFill>
          <a:blip r:embed="rId19">
            <a:alphaModFix/>
          </a:blip>
          <a:stretch>
            <a:fillRect/>
          </a:stretch>
        </p:blipFill>
        <p:spPr>
          <a:xfrm>
            <a:off x="8025239" y="249675"/>
            <a:ext cx="890873" cy="811199"/>
          </a:xfrm>
          <a:prstGeom prst="rect">
            <a:avLst/>
          </a:prstGeom>
          <a:noFill/>
          <a:ln>
            <a:noFill/>
          </a:ln>
        </p:spPr>
      </p:pic>
      <p:pic>
        <p:nvPicPr>
          <p:cNvPr id="797" name="Google Shape;797;p82"/>
          <p:cNvPicPr preferRelativeResize="0"/>
          <p:nvPr/>
        </p:nvPicPr>
        <p:blipFill>
          <a:blip r:embed="rId20">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idx="4294967295" type="title"/>
          </p:nvPr>
        </p:nvSpPr>
        <p:spPr>
          <a:xfrm>
            <a:off x="473150" y="249675"/>
            <a:ext cx="8185200" cy="585600"/>
          </a:xfrm>
          <a:prstGeom prst="rect">
            <a:avLst/>
          </a:prstGeom>
          <a:noFill/>
          <a:ln>
            <a:noFill/>
          </a:ln>
        </p:spPr>
        <p:txBody>
          <a:bodyPr anchorCtr="0" anchor="t" bIns="19050" lIns="19050" spcFirstLastPara="1" rIns="19050" wrap="square" tIns="19050">
            <a:noAutofit/>
          </a:bodyPr>
          <a:lstStyle/>
          <a:p>
            <a:pPr indent="0" lvl="0" marL="0" rtl="0" algn="ctr">
              <a:lnSpc>
                <a:spcPct val="115000"/>
              </a:lnSpc>
              <a:spcBef>
                <a:spcPts val="0"/>
              </a:spcBef>
              <a:spcAft>
                <a:spcPts val="0"/>
              </a:spcAft>
              <a:buClr>
                <a:schemeClr val="dk1"/>
              </a:buClr>
              <a:buSzPts val="1100"/>
              <a:buFont typeface="Arial"/>
              <a:buNone/>
            </a:pPr>
            <a:r>
              <a:rPr b="1" lang="fr" sz="3000">
                <a:solidFill>
                  <a:srgbClr val="1E98FD"/>
                </a:solidFill>
                <a:latin typeface="Source Sans Pro"/>
                <a:ea typeface="Source Sans Pro"/>
                <a:cs typeface="Source Sans Pro"/>
                <a:sym typeface="Source Sans Pro"/>
              </a:rPr>
              <a:t>Used </a:t>
            </a:r>
            <a:r>
              <a:rPr lang="fr" sz="3000">
                <a:solidFill>
                  <a:srgbClr val="1E98FD"/>
                </a:solidFill>
              </a:rPr>
              <a:t>everywhere in</a:t>
            </a:r>
            <a:r>
              <a:rPr b="1" lang="fr" sz="3000">
                <a:solidFill>
                  <a:srgbClr val="1E98FD"/>
                </a:solidFill>
                <a:latin typeface="Source Sans Pro"/>
                <a:ea typeface="Source Sans Pro"/>
                <a:cs typeface="Source Sans Pro"/>
                <a:sym typeface="Source Sans Pro"/>
              </a:rPr>
              <a:t> the AI world</a:t>
            </a:r>
            <a:endParaRPr b="1" sz="3000">
              <a:solidFill>
                <a:srgbClr val="1E98FD"/>
              </a:solidFill>
              <a:latin typeface="Source Sans Pro"/>
              <a:ea typeface="Source Sans Pro"/>
              <a:cs typeface="Source Sans Pro"/>
              <a:sym typeface="Source Sans Pro"/>
            </a:endParaRPr>
          </a:p>
        </p:txBody>
      </p:sp>
      <p:grpSp>
        <p:nvGrpSpPr>
          <p:cNvPr id="145" name="Google Shape;145;p23"/>
          <p:cNvGrpSpPr/>
          <p:nvPr/>
        </p:nvGrpSpPr>
        <p:grpSpPr>
          <a:xfrm>
            <a:off x="2313853" y="2097866"/>
            <a:ext cx="4163552" cy="2075071"/>
            <a:chOff x="726475" y="1915200"/>
            <a:chExt cx="4578351" cy="2281803"/>
          </a:xfrm>
        </p:grpSpPr>
        <p:sp>
          <p:nvSpPr>
            <p:cNvPr id="146" name="Google Shape;146;p23"/>
            <p:cNvSpPr/>
            <p:nvPr/>
          </p:nvSpPr>
          <p:spPr>
            <a:xfrm>
              <a:off x="1779347" y="3205456"/>
              <a:ext cx="679200" cy="991546"/>
            </a:xfrm>
            <a:custGeom>
              <a:rect b="b" l="l" r="r" t="t"/>
              <a:pathLst>
                <a:path extrusionOk="0" h="2702" w="1850">
                  <a:moveTo>
                    <a:pt x="0" y="104"/>
                  </a:moveTo>
                  <a:cubicBezTo>
                    <a:pt x="9" y="65"/>
                    <a:pt x="15" y="30"/>
                    <a:pt x="24" y="0"/>
                  </a:cubicBezTo>
                  <a:cubicBezTo>
                    <a:pt x="31" y="7"/>
                    <a:pt x="40" y="11"/>
                    <a:pt x="53" y="11"/>
                  </a:cubicBezTo>
                  <a:cubicBezTo>
                    <a:pt x="139" y="11"/>
                    <a:pt x="82" y="75"/>
                    <a:pt x="116" y="132"/>
                  </a:cubicBezTo>
                  <a:cubicBezTo>
                    <a:pt x="151" y="190"/>
                    <a:pt x="208" y="230"/>
                    <a:pt x="255" y="213"/>
                  </a:cubicBezTo>
                  <a:cubicBezTo>
                    <a:pt x="301" y="196"/>
                    <a:pt x="381" y="230"/>
                    <a:pt x="427" y="201"/>
                  </a:cubicBezTo>
                  <a:cubicBezTo>
                    <a:pt x="473" y="173"/>
                    <a:pt x="520" y="115"/>
                    <a:pt x="543" y="173"/>
                  </a:cubicBezTo>
                  <a:cubicBezTo>
                    <a:pt x="566" y="230"/>
                    <a:pt x="658" y="207"/>
                    <a:pt x="715" y="207"/>
                  </a:cubicBezTo>
                  <a:cubicBezTo>
                    <a:pt x="773" y="207"/>
                    <a:pt x="854" y="190"/>
                    <a:pt x="952" y="248"/>
                  </a:cubicBezTo>
                  <a:cubicBezTo>
                    <a:pt x="1050" y="305"/>
                    <a:pt x="1130" y="386"/>
                    <a:pt x="1205" y="386"/>
                  </a:cubicBezTo>
                  <a:cubicBezTo>
                    <a:pt x="1280" y="386"/>
                    <a:pt x="1269" y="461"/>
                    <a:pt x="1269" y="536"/>
                  </a:cubicBezTo>
                  <a:cubicBezTo>
                    <a:pt x="1269" y="611"/>
                    <a:pt x="1366" y="611"/>
                    <a:pt x="1470" y="645"/>
                  </a:cubicBezTo>
                  <a:cubicBezTo>
                    <a:pt x="1574" y="680"/>
                    <a:pt x="1620" y="674"/>
                    <a:pt x="1724" y="737"/>
                  </a:cubicBezTo>
                  <a:cubicBezTo>
                    <a:pt x="1827" y="801"/>
                    <a:pt x="1850" y="835"/>
                    <a:pt x="1799" y="910"/>
                  </a:cubicBezTo>
                  <a:cubicBezTo>
                    <a:pt x="1747" y="985"/>
                    <a:pt x="1637" y="1100"/>
                    <a:pt x="1632" y="1210"/>
                  </a:cubicBezTo>
                  <a:cubicBezTo>
                    <a:pt x="1626" y="1319"/>
                    <a:pt x="1557" y="1423"/>
                    <a:pt x="1482" y="1434"/>
                  </a:cubicBezTo>
                  <a:cubicBezTo>
                    <a:pt x="1407" y="1446"/>
                    <a:pt x="1338" y="1504"/>
                    <a:pt x="1338" y="1555"/>
                  </a:cubicBezTo>
                  <a:cubicBezTo>
                    <a:pt x="1338" y="1607"/>
                    <a:pt x="1269" y="1584"/>
                    <a:pt x="1263" y="1682"/>
                  </a:cubicBezTo>
                  <a:cubicBezTo>
                    <a:pt x="1257" y="1780"/>
                    <a:pt x="1171" y="1890"/>
                    <a:pt x="1130" y="1872"/>
                  </a:cubicBezTo>
                  <a:cubicBezTo>
                    <a:pt x="1090" y="1855"/>
                    <a:pt x="946" y="1774"/>
                    <a:pt x="1004" y="1855"/>
                  </a:cubicBezTo>
                  <a:cubicBezTo>
                    <a:pt x="1061" y="1936"/>
                    <a:pt x="1073" y="1976"/>
                    <a:pt x="1009" y="2005"/>
                  </a:cubicBezTo>
                  <a:cubicBezTo>
                    <a:pt x="946" y="2034"/>
                    <a:pt x="865" y="2155"/>
                    <a:pt x="825" y="2114"/>
                  </a:cubicBezTo>
                  <a:cubicBezTo>
                    <a:pt x="785" y="2074"/>
                    <a:pt x="790" y="2120"/>
                    <a:pt x="790" y="2160"/>
                  </a:cubicBezTo>
                  <a:cubicBezTo>
                    <a:pt x="790" y="2201"/>
                    <a:pt x="779" y="2281"/>
                    <a:pt x="727" y="2281"/>
                  </a:cubicBezTo>
                  <a:cubicBezTo>
                    <a:pt x="675" y="2281"/>
                    <a:pt x="773" y="2425"/>
                    <a:pt x="744" y="2443"/>
                  </a:cubicBezTo>
                  <a:cubicBezTo>
                    <a:pt x="715" y="2460"/>
                    <a:pt x="629" y="2621"/>
                    <a:pt x="629" y="2621"/>
                  </a:cubicBezTo>
                  <a:cubicBezTo>
                    <a:pt x="629" y="2621"/>
                    <a:pt x="635" y="2702"/>
                    <a:pt x="571" y="2650"/>
                  </a:cubicBezTo>
                  <a:cubicBezTo>
                    <a:pt x="508" y="2598"/>
                    <a:pt x="462" y="2437"/>
                    <a:pt x="439" y="2391"/>
                  </a:cubicBezTo>
                  <a:cubicBezTo>
                    <a:pt x="416" y="2345"/>
                    <a:pt x="445" y="2339"/>
                    <a:pt x="479" y="2281"/>
                  </a:cubicBezTo>
                  <a:cubicBezTo>
                    <a:pt x="514" y="2224"/>
                    <a:pt x="508" y="2178"/>
                    <a:pt x="473" y="2074"/>
                  </a:cubicBezTo>
                  <a:cubicBezTo>
                    <a:pt x="439" y="1970"/>
                    <a:pt x="450" y="1890"/>
                    <a:pt x="502" y="1849"/>
                  </a:cubicBezTo>
                  <a:cubicBezTo>
                    <a:pt x="554" y="1809"/>
                    <a:pt x="525" y="1676"/>
                    <a:pt x="525" y="1602"/>
                  </a:cubicBezTo>
                  <a:cubicBezTo>
                    <a:pt x="525" y="1527"/>
                    <a:pt x="635" y="1509"/>
                    <a:pt x="600" y="1446"/>
                  </a:cubicBezTo>
                  <a:cubicBezTo>
                    <a:pt x="566" y="1383"/>
                    <a:pt x="606" y="1308"/>
                    <a:pt x="566" y="1273"/>
                  </a:cubicBezTo>
                  <a:cubicBezTo>
                    <a:pt x="525" y="1239"/>
                    <a:pt x="473" y="1141"/>
                    <a:pt x="410" y="1141"/>
                  </a:cubicBezTo>
                  <a:cubicBezTo>
                    <a:pt x="347" y="1141"/>
                    <a:pt x="358" y="1077"/>
                    <a:pt x="358" y="1025"/>
                  </a:cubicBezTo>
                  <a:cubicBezTo>
                    <a:pt x="358" y="974"/>
                    <a:pt x="231" y="881"/>
                    <a:pt x="197" y="812"/>
                  </a:cubicBezTo>
                  <a:cubicBezTo>
                    <a:pt x="162" y="743"/>
                    <a:pt x="157" y="622"/>
                    <a:pt x="220" y="593"/>
                  </a:cubicBezTo>
                  <a:cubicBezTo>
                    <a:pt x="283" y="564"/>
                    <a:pt x="255" y="478"/>
                    <a:pt x="318" y="461"/>
                  </a:cubicBezTo>
                  <a:cubicBezTo>
                    <a:pt x="381" y="443"/>
                    <a:pt x="341" y="374"/>
                    <a:pt x="318" y="328"/>
                  </a:cubicBezTo>
                  <a:cubicBezTo>
                    <a:pt x="295" y="282"/>
                    <a:pt x="151" y="328"/>
                    <a:pt x="122" y="282"/>
                  </a:cubicBezTo>
                  <a:cubicBezTo>
                    <a:pt x="94" y="238"/>
                    <a:pt x="88" y="113"/>
                    <a:pt x="0" y="104"/>
                  </a:cubicBez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23"/>
            <p:cNvSpPr/>
            <p:nvPr/>
          </p:nvSpPr>
          <p:spPr>
            <a:xfrm>
              <a:off x="726475" y="1915200"/>
              <a:ext cx="2090987" cy="1411782"/>
            </a:xfrm>
            <a:custGeom>
              <a:rect b="b" l="l" r="r" t="t"/>
              <a:pathLst>
                <a:path extrusionOk="0" h="3847" w="5696">
                  <a:moveTo>
                    <a:pt x="1861" y="1080"/>
                  </a:moveTo>
                  <a:cubicBezTo>
                    <a:pt x="1838" y="1090"/>
                    <a:pt x="1842" y="1097"/>
                    <a:pt x="1861" y="1106"/>
                  </a:cubicBezTo>
                  <a:lnTo>
                    <a:pt x="1861" y="1080"/>
                  </a:lnTo>
                  <a:close/>
                  <a:moveTo>
                    <a:pt x="1861" y="827"/>
                  </a:moveTo>
                  <a:cubicBezTo>
                    <a:pt x="1854" y="825"/>
                    <a:pt x="1846" y="824"/>
                    <a:pt x="1838" y="824"/>
                  </a:cubicBezTo>
                  <a:cubicBezTo>
                    <a:pt x="1769" y="824"/>
                    <a:pt x="1728" y="778"/>
                    <a:pt x="1648" y="784"/>
                  </a:cubicBezTo>
                  <a:cubicBezTo>
                    <a:pt x="1550" y="784"/>
                    <a:pt x="1509" y="905"/>
                    <a:pt x="1555" y="962"/>
                  </a:cubicBezTo>
                  <a:cubicBezTo>
                    <a:pt x="1601" y="1020"/>
                    <a:pt x="1769" y="962"/>
                    <a:pt x="1780" y="1020"/>
                  </a:cubicBezTo>
                  <a:cubicBezTo>
                    <a:pt x="1787" y="1053"/>
                    <a:pt x="1834" y="1060"/>
                    <a:pt x="1861" y="1064"/>
                  </a:cubicBezTo>
                  <a:lnTo>
                    <a:pt x="1861" y="827"/>
                  </a:lnTo>
                  <a:close/>
                  <a:moveTo>
                    <a:pt x="1861" y="677"/>
                  </a:moveTo>
                  <a:cubicBezTo>
                    <a:pt x="1841" y="697"/>
                    <a:pt x="1835" y="729"/>
                    <a:pt x="1841" y="757"/>
                  </a:cubicBezTo>
                  <a:cubicBezTo>
                    <a:pt x="1843" y="769"/>
                    <a:pt x="1851" y="775"/>
                    <a:pt x="1861" y="778"/>
                  </a:cubicBezTo>
                  <a:lnTo>
                    <a:pt x="1861" y="677"/>
                  </a:lnTo>
                  <a:close/>
                  <a:moveTo>
                    <a:pt x="1861" y="560"/>
                  </a:moveTo>
                  <a:lnTo>
                    <a:pt x="1861" y="611"/>
                  </a:lnTo>
                  <a:cubicBezTo>
                    <a:pt x="1837" y="631"/>
                    <a:pt x="1796" y="649"/>
                    <a:pt x="1763" y="649"/>
                  </a:cubicBezTo>
                  <a:cubicBezTo>
                    <a:pt x="1690" y="649"/>
                    <a:pt x="1707" y="701"/>
                    <a:pt x="1651" y="701"/>
                  </a:cubicBezTo>
                  <a:cubicBezTo>
                    <a:pt x="1595" y="701"/>
                    <a:pt x="1560" y="632"/>
                    <a:pt x="1647" y="627"/>
                  </a:cubicBezTo>
                  <a:cubicBezTo>
                    <a:pt x="1733" y="623"/>
                    <a:pt x="1737" y="563"/>
                    <a:pt x="1837" y="558"/>
                  </a:cubicBezTo>
                  <a:cubicBezTo>
                    <a:pt x="1847" y="558"/>
                    <a:pt x="1855" y="559"/>
                    <a:pt x="1861" y="560"/>
                  </a:cubicBezTo>
                  <a:close/>
                  <a:moveTo>
                    <a:pt x="1861" y="2988"/>
                  </a:moveTo>
                  <a:cubicBezTo>
                    <a:pt x="1852" y="2971"/>
                    <a:pt x="1844" y="2953"/>
                    <a:pt x="1838" y="2933"/>
                  </a:cubicBezTo>
                  <a:cubicBezTo>
                    <a:pt x="1815" y="2858"/>
                    <a:pt x="1653" y="2777"/>
                    <a:pt x="1607" y="2697"/>
                  </a:cubicBezTo>
                  <a:cubicBezTo>
                    <a:pt x="1561" y="2616"/>
                    <a:pt x="1561" y="2449"/>
                    <a:pt x="1596" y="2432"/>
                  </a:cubicBezTo>
                  <a:cubicBezTo>
                    <a:pt x="1630" y="2414"/>
                    <a:pt x="1619" y="2374"/>
                    <a:pt x="1596" y="2311"/>
                  </a:cubicBezTo>
                  <a:cubicBezTo>
                    <a:pt x="1573" y="2247"/>
                    <a:pt x="1578" y="2236"/>
                    <a:pt x="1648" y="2270"/>
                  </a:cubicBezTo>
                  <a:cubicBezTo>
                    <a:pt x="1717" y="2305"/>
                    <a:pt x="1682" y="2201"/>
                    <a:pt x="1596" y="2167"/>
                  </a:cubicBezTo>
                  <a:cubicBezTo>
                    <a:pt x="1509" y="2132"/>
                    <a:pt x="1417" y="2051"/>
                    <a:pt x="1429" y="1994"/>
                  </a:cubicBezTo>
                  <a:cubicBezTo>
                    <a:pt x="1440" y="1936"/>
                    <a:pt x="1388" y="1942"/>
                    <a:pt x="1342" y="1902"/>
                  </a:cubicBezTo>
                  <a:cubicBezTo>
                    <a:pt x="1296" y="1861"/>
                    <a:pt x="1290" y="1746"/>
                    <a:pt x="1221" y="1752"/>
                  </a:cubicBezTo>
                  <a:cubicBezTo>
                    <a:pt x="1152" y="1758"/>
                    <a:pt x="1100" y="1711"/>
                    <a:pt x="1054" y="1700"/>
                  </a:cubicBezTo>
                  <a:cubicBezTo>
                    <a:pt x="1008" y="1688"/>
                    <a:pt x="899" y="1665"/>
                    <a:pt x="847" y="1677"/>
                  </a:cubicBezTo>
                  <a:cubicBezTo>
                    <a:pt x="795" y="1688"/>
                    <a:pt x="737" y="1648"/>
                    <a:pt x="708" y="1694"/>
                  </a:cubicBezTo>
                  <a:cubicBezTo>
                    <a:pt x="680" y="1740"/>
                    <a:pt x="645" y="1654"/>
                    <a:pt x="599" y="1683"/>
                  </a:cubicBezTo>
                  <a:cubicBezTo>
                    <a:pt x="553" y="1711"/>
                    <a:pt x="518" y="1804"/>
                    <a:pt x="466" y="1821"/>
                  </a:cubicBezTo>
                  <a:cubicBezTo>
                    <a:pt x="415" y="1838"/>
                    <a:pt x="311" y="1925"/>
                    <a:pt x="271" y="1959"/>
                  </a:cubicBezTo>
                  <a:cubicBezTo>
                    <a:pt x="230" y="1994"/>
                    <a:pt x="224" y="1919"/>
                    <a:pt x="299" y="1861"/>
                  </a:cubicBezTo>
                  <a:cubicBezTo>
                    <a:pt x="374" y="1804"/>
                    <a:pt x="478" y="1717"/>
                    <a:pt x="363" y="1717"/>
                  </a:cubicBezTo>
                  <a:cubicBezTo>
                    <a:pt x="248" y="1717"/>
                    <a:pt x="294" y="1665"/>
                    <a:pt x="201" y="1660"/>
                  </a:cubicBezTo>
                  <a:cubicBezTo>
                    <a:pt x="109" y="1654"/>
                    <a:pt x="132" y="1533"/>
                    <a:pt x="190" y="1498"/>
                  </a:cubicBezTo>
                  <a:cubicBezTo>
                    <a:pt x="248" y="1464"/>
                    <a:pt x="334" y="1406"/>
                    <a:pt x="253" y="1406"/>
                  </a:cubicBezTo>
                  <a:cubicBezTo>
                    <a:pt x="173" y="1406"/>
                    <a:pt x="0" y="1331"/>
                    <a:pt x="115" y="1320"/>
                  </a:cubicBezTo>
                  <a:cubicBezTo>
                    <a:pt x="230" y="1308"/>
                    <a:pt x="242" y="1314"/>
                    <a:pt x="207" y="1251"/>
                  </a:cubicBezTo>
                  <a:cubicBezTo>
                    <a:pt x="173" y="1187"/>
                    <a:pt x="40" y="1153"/>
                    <a:pt x="161" y="1135"/>
                  </a:cubicBezTo>
                  <a:cubicBezTo>
                    <a:pt x="282" y="1118"/>
                    <a:pt x="334" y="1009"/>
                    <a:pt x="438" y="1009"/>
                  </a:cubicBezTo>
                  <a:cubicBezTo>
                    <a:pt x="541" y="1009"/>
                    <a:pt x="720" y="1060"/>
                    <a:pt x="887" y="1072"/>
                  </a:cubicBezTo>
                  <a:cubicBezTo>
                    <a:pt x="1054" y="1083"/>
                    <a:pt x="1215" y="1216"/>
                    <a:pt x="1215" y="1164"/>
                  </a:cubicBezTo>
                  <a:cubicBezTo>
                    <a:pt x="1215" y="1112"/>
                    <a:pt x="1238" y="1089"/>
                    <a:pt x="1354" y="1089"/>
                  </a:cubicBezTo>
                  <a:cubicBezTo>
                    <a:pt x="1469" y="1089"/>
                    <a:pt x="1440" y="1009"/>
                    <a:pt x="1527" y="1066"/>
                  </a:cubicBezTo>
                  <a:cubicBezTo>
                    <a:pt x="1613" y="1124"/>
                    <a:pt x="1567" y="1101"/>
                    <a:pt x="1665" y="1101"/>
                  </a:cubicBezTo>
                  <a:cubicBezTo>
                    <a:pt x="1763" y="1101"/>
                    <a:pt x="1728" y="1164"/>
                    <a:pt x="1803" y="1164"/>
                  </a:cubicBezTo>
                  <a:cubicBezTo>
                    <a:pt x="1825" y="1164"/>
                    <a:pt x="1844" y="1162"/>
                    <a:pt x="1861" y="1161"/>
                  </a:cubicBezTo>
                  <a:lnTo>
                    <a:pt x="1861" y="2988"/>
                  </a:lnTo>
                  <a:close/>
                  <a:moveTo>
                    <a:pt x="1861" y="611"/>
                  </a:moveTo>
                  <a:lnTo>
                    <a:pt x="1861" y="560"/>
                  </a:lnTo>
                  <a:cubicBezTo>
                    <a:pt x="1896" y="567"/>
                    <a:pt x="1887" y="590"/>
                    <a:pt x="1861" y="611"/>
                  </a:cubicBezTo>
                  <a:close/>
                  <a:moveTo>
                    <a:pt x="1962" y="866"/>
                  </a:moveTo>
                  <a:lnTo>
                    <a:pt x="1962" y="1151"/>
                  </a:lnTo>
                  <a:cubicBezTo>
                    <a:pt x="1959" y="1150"/>
                    <a:pt x="1956" y="1148"/>
                    <a:pt x="1953" y="1147"/>
                  </a:cubicBezTo>
                  <a:cubicBezTo>
                    <a:pt x="1916" y="1127"/>
                    <a:pt x="1881" y="1116"/>
                    <a:pt x="1861" y="1106"/>
                  </a:cubicBezTo>
                  <a:lnTo>
                    <a:pt x="1861" y="1080"/>
                  </a:lnTo>
                  <a:cubicBezTo>
                    <a:pt x="1863" y="1079"/>
                    <a:pt x="1865" y="1078"/>
                    <a:pt x="1867" y="1078"/>
                  </a:cubicBezTo>
                  <a:cubicBezTo>
                    <a:pt x="1891" y="1068"/>
                    <a:pt x="1881" y="1066"/>
                    <a:pt x="1861" y="1064"/>
                  </a:cubicBezTo>
                  <a:lnTo>
                    <a:pt x="1861" y="827"/>
                  </a:lnTo>
                  <a:cubicBezTo>
                    <a:pt x="1895" y="833"/>
                    <a:pt x="1928" y="851"/>
                    <a:pt x="1962" y="866"/>
                  </a:cubicBezTo>
                  <a:close/>
                  <a:moveTo>
                    <a:pt x="1962" y="671"/>
                  </a:moveTo>
                  <a:lnTo>
                    <a:pt x="1962" y="800"/>
                  </a:lnTo>
                  <a:cubicBezTo>
                    <a:pt x="1939" y="810"/>
                    <a:pt x="1921" y="812"/>
                    <a:pt x="1923" y="796"/>
                  </a:cubicBezTo>
                  <a:cubicBezTo>
                    <a:pt x="1926" y="774"/>
                    <a:pt x="1887" y="786"/>
                    <a:pt x="1861" y="778"/>
                  </a:cubicBezTo>
                  <a:lnTo>
                    <a:pt x="1861" y="677"/>
                  </a:lnTo>
                  <a:cubicBezTo>
                    <a:pt x="1873" y="667"/>
                    <a:pt x="1889" y="659"/>
                    <a:pt x="1910" y="658"/>
                  </a:cubicBezTo>
                  <a:cubicBezTo>
                    <a:pt x="1927" y="656"/>
                    <a:pt x="1945" y="663"/>
                    <a:pt x="1962" y="671"/>
                  </a:cubicBezTo>
                  <a:moveTo>
                    <a:pt x="1962" y="481"/>
                  </a:moveTo>
                  <a:lnTo>
                    <a:pt x="1962" y="519"/>
                  </a:lnTo>
                  <a:cubicBezTo>
                    <a:pt x="1956" y="505"/>
                    <a:pt x="1956" y="491"/>
                    <a:pt x="1962" y="481"/>
                  </a:cubicBezTo>
                  <a:close/>
                  <a:moveTo>
                    <a:pt x="1962" y="3134"/>
                  </a:moveTo>
                  <a:lnTo>
                    <a:pt x="1959" y="3129"/>
                  </a:lnTo>
                  <a:cubicBezTo>
                    <a:pt x="1925" y="3078"/>
                    <a:pt x="1888" y="3037"/>
                    <a:pt x="1861" y="2988"/>
                  </a:cubicBezTo>
                  <a:lnTo>
                    <a:pt x="1861" y="1161"/>
                  </a:lnTo>
                  <a:cubicBezTo>
                    <a:pt x="1903" y="1157"/>
                    <a:pt x="1929" y="1156"/>
                    <a:pt x="1941" y="1193"/>
                  </a:cubicBezTo>
                  <a:cubicBezTo>
                    <a:pt x="1946" y="1207"/>
                    <a:pt x="1953" y="1215"/>
                    <a:pt x="1962" y="1220"/>
                  </a:cubicBezTo>
                  <a:lnTo>
                    <a:pt x="1962" y="3134"/>
                  </a:lnTo>
                  <a:close/>
                  <a:moveTo>
                    <a:pt x="1962" y="519"/>
                  </a:moveTo>
                  <a:lnTo>
                    <a:pt x="1962" y="481"/>
                  </a:lnTo>
                  <a:cubicBezTo>
                    <a:pt x="1970" y="468"/>
                    <a:pt x="1988" y="461"/>
                    <a:pt x="2019" y="463"/>
                  </a:cubicBezTo>
                  <a:cubicBezTo>
                    <a:pt x="2083" y="463"/>
                    <a:pt x="2129" y="573"/>
                    <a:pt x="2046" y="573"/>
                  </a:cubicBezTo>
                  <a:cubicBezTo>
                    <a:pt x="2007" y="573"/>
                    <a:pt x="1974" y="546"/>
                    <a:pt x="1962" y="519"/>
                  </a:cubicBezTo>
                  <a:close/>
                  <a:moveTo>
                    <a:pt x="2249" y="945"/>
                  </a:moveTo>
                  <a:cubicBezTo>
                    <a:pt x="2248" y="943"/>
                    <a:pt x="2247" y="941"/>
                    <a:pt x="2247" y="939"/>
                  </a:cubicBezTo>
                  <a:cubicBezTo>
                    <a:pt x="2218" y="853"/>
                    <a:pt x="2132" y="888"/>
                    <a:pt x="2051" y="888"/>
                  </a:cubicBezTo>
                  <a:cubicBezTo>
                    <a:pt x="2019" y="888"/>
                    <a:pt x="1990" y="878"/>
                    <a:pt x="1962" y="866"/>
                  </a:cubicBezTo>
                  <a:lnTo>
                    <a:pt x="1962" y="1151"/>
                  </a:lnTo>
                  <a:cubicBezTo>
                    <a:pt x="2036" y="1180"/>
                    <a:pt x="2161" y="1112"/>
                    <a:pt x="2249" y="1112"/>
                  </a:cubicBezTo>
                  <a:lnTo>
                    <a:pt x="2249" y="945"/>
                  </a:lnTo>
                  <a:close/>
                  <a:moveTo>
                    <a:pt x="2249" y="727"/>
                  </a:moveTo>
                  <a:cubicBezTo>
                    <a:pt x="2247" y="727"/>
                    <a:pt x="2244" y="727"/>
                    <a:pt x="2242" y="727"/>
                  </a:cubicBezTo>
                  <a:cubicBezTo>
                    <a:pt x="2169" y="727"/>
                    <a:pt x="2169" y="632"/>
                    <a:pt x="2113" y="632"/>
                  </a:cubicBezTo>
                  <a:cubicBezTo>
                    <a:pt x="2065" y="627"/>
                    <a:pt x="2074" y="645"/>
                    <a:pt x="2057" y="692"/>
                  </a:cubicBezTo>
                  <a:cubicBezTo>
                    <a:pt x="2044" y="726"/>
                    <a:pt x="2005" y="692"/>
                    <a:pt x="1962" y="671"/>
                  </a:cubicBezTo>
                  <a:lnTo>
                    <a:pt x="1962" y="800"/>
                  </a:lnTo>
                  <a:cubicBezTo>
                    <a:pt x="1983" y="791"/>
                    <a:pt x="2008" y="775"/>
                    <a:pt x="2026" y="761"/>
                  </a:cubicBezTo>
                  <a:cubicBezTo>
                    <a:pt x="2065" y="731"/>
                    <a:pt x="2113" y="753"/>
                    <a:pt x="2203" y="757"/>
                  </a:cubicBezTo>
                  <a:cubicBezTo>
                    <a:pt x="2221" y="758"/>
                    <a:pt x="2236" y="757"/>
                    <a:pt x="2249" y="755"/>
                  </a:cubicBezTo>
                  <a:lnTo>
                    <a:pt x="2249" y="727"/>
                  </a:lnTo>
                  <a:close/>
                  <a:moveTo>
                    <a:pt x="2249" y="628"/>
                  </a:moveTo>
                  <a:lnTo>
                    <a:pt x="2249" y="672"/>
                  </a:lnTo>
                  <a:cubicBezTo>
                    <a:pt x="2207" y="663"/>
                    <a:pt x="2191" y="631"/>
                    <a:pt x="2249" y="628"/>
                  </a:cubicBezTo>
                  <a:close/>
                  <a:moveTo>
                    <a:pt x="2249" y="427"/>
                  </a:moveTo>
                  <a:lnTo>
                    <a:pt x="2249" y="519"/>
                  </a:lnTo>
                  <a:cubicBezTo>
                    <a:pt x="2209" y="476"/>
                    <a:pt x="2191" y="411"/>
                    <a:pt x="2235" y="427"/>
                  </a:cubicBezTo>
                  <a:cubicBezTo>
                    <a:pt x="2240" y="427"/>
                    <a:pt x="2244" y="427"/>
                    <a:pt x="2249" y="427"/>
                  </a:cubicBezTo>
                  <a:close/>
                  <a:moveTo>
                    <a:pt x="2249" y="3318"/>
                  </a:moveTo>
                  <a:cubicBezTo>
                    <a:pt x="2239" y="3288"/>
                    <a:pt x="2228" y="3262"/>
                    <a:pt x="2212" y="3250"/>
                  </a:cubicBezTo>
                  <a:cubicBezTo>
                    <a:pt x="2166" y="3215"/>
                    <a:pt x="2011" y="3071"/>
                    <a:pt x="2045" y="3123"/>
                  </a:cubicBezTo>
                  <a:cubicBezTo>
                    <a:pt x="2080" y="3175"/>
                    <a:pt x="2120" y="3238"/>
                    <a:pt x="2080" y="3250"/>
                  </a:cubicBezTo>
                  <a:cubicBezTo>
                    <a:pt x="2040" y="3261"/>
                    <a:pt x="2007" y="3201"/>
                    <a:pt x="1962" y="3134"/>
                  </a:cubicBezTo>
                  <a:lnTo>
                    <a:pt x="1962" y="1220"/>
                  </a:lnTo>
                  <a:cubicBezTo>
                    <a:pt x="1988" y="1233"/>
                    <a:pt x="2029" y="1222"/>
                    <a:pt x="2080" y="1239"/>
                  </a:cubicBezTo>
                  <a:cubicBezTo>
                    <a:pt x="2149" y="1262"/>
                    <a:pt x="2137" y="1158"/>
                    <a:pt x="2229" y="1158"/>
                  </a:cubicBezTo>
                  <a:cubicBezTo>
                    <a:pt x="2236" y="1158"/>
                    <a:pt x="2243" y="1159"/>
                    <a:pt x="2249" y="1159"/>
                  </a:cubicBezTo>
                  <a:lnTo>
                    <a:pt x="2249" y="3318"/>
                  </a:lnTo>
                  <a:close/>
                  <a:moveTo>
                    <a:pt x="2249" y="672"/>
                  </a:moveTo>
                  <a:lnTo>
                    <a:pt x="2249" y="628"/>
                  </a:lnTo>
                  <a:cubicBezTo>
                    <a:pt x="2252" y="628"/>
                    <a:pt x="2256" y="627"/>
                    <a:pt x="2259" y="627"/>
                  </a:cubicBezTo>
                  <a:cubicBezTo>
                    <a:pt x="2320" y="627"/>
                    <a:pt x="2333" y="675"/>
                    <a:pt x="2272" y="675"/>
                  </a:cubicBezTo>
                  <a:cubicBezTo>
                    <a:pt x="2264" y="675"/>
                    <a:pt x="2256" y="674"/>
                    <a:pt x="2249" y="672"/>
                  </a:cubicBezTo>
                  <a:close/>
                  <a:moveTo>
                    <a:pt x="2249" y="755"/>
                  </a:moveTo>
                  <a:lnTo>
                    <a:pt x="2249" y="727"/>
                  </a:lnTo>
                  <a:cubicBezTo>
                    <a:pt x="2301" y="728"/>
                    <a:pt x="2297" y="749"/>
                    <a:pt x="2249" y="755"/>
                  </a:cubicBezTo>
                  <a:close/>
                  <a:moveTo>
                    <a:pt x="2360" y="1076"/>
                  </a:moveTo>
                  <a:cubicBezTo>
                    <a:pt x="2319" y="1067"/>
                    <a:pt x="2275" y="1020"/>
                    <a:pt x="2249" y="945"/>
                  </a:cubicBezTo>
                  <a:lnTo>
                    <a:pt x="2249" y="1112"/>
                  </a:lnTo>
                  <a:cubicBezTo>
                    <a:pt x="2252" y="1112"/>
                    <a:pt x="2255" y="1112"/>
                    <a:pt x="2258" y="1112"/>
                  </a:cubicBezTo>
                  <a:cubicBezTo>
                    <a:pt x="2299" y="1115"/>
                    <a:pt x="2336" y="1108"/>
                    <a:pt x="2360" y="1100"/>
                  </a:cubicBezTo>
                  <a:lnTo>
                    <a:pt x="2360" y="1076"/>
                  </a:lnTo>
                  <a:close/>
                  <a:moveTo>
                    <a:pt x="2360" y="916"/>
                  </a:moveTo>
                  <a:lnTo>
                    <a:pt x="2360" y="978"/>
                  </a:lnTo>
                  <a:cubicBezTo>
                    <a:pt x="2331" y="950"/>
                    <a:pt x="2318" y="917"/>
                    <a:pt x="2350" y="917"/>
                  </a:cubicBezTo>
                  <a:cubicBezTo>
                    <a:pt x="2353" y="917"/>
                    <a:pt x="2357" y="917"/>
                    <a:pt x="2360" y="916"/>
                  </a:cubicBezTo>
                  <a:close/>
                  <a:moveTo>
                    <a:pt x="2360" y="444"/>
                  </a:moveTo>
                  <a:lnTo>
                    <a:pt x="2360" y="554"/>
                  </a:lnTo>
                  <a:cubicBezTo>
                    <a:pt x="2344" y="555"/>
                    <a:pt x="2328" y="555"/>
                    <a:pt x="2310" y="553"/>
                  </a:cubicBezTo>
                  <a:cubicBezTo>
                    <a:pt x="2288" y="552"/>
                    <a:pt x="2266" y="537"/>
                    <a:pt x="2249" y="519"/>
                  </a:cubicBezTo>
                  <a:lnTo>
                    <a:pt x="2249" y="427"/>
                  </a:lnTo>
                  <a:cubicBezTo>
                    <a:pt x="2290" y="428"/>
                    <a:pt x="2326" y="436"/>
                    <a:pt x="2360" y="444"/>
                  </a:cubicBezTo>
                  <a:close/>
                  <a:moveTo>
                    <a:pt x="2360" y="3446"/>
                  </a:moveTo>
                  <a:cubicBezTo>
                    <a:pt x="2349" y="3443"/>
                    <a:pt x="2338" y="3441"/>
                    <a:pt x="2327" y="3440"/>
                  </a:cubicBezTo>
                  <a:cubicBezTo>
                    <a:pt x="2283" y="3436"/>
                    <a:pt x="2267" y="3372"/>
                    <a:pt x="2249" y="3318"/>
                  </a:cubicBezTo>
                  <a:lnTo>
                    <a:pt x="2249" y="1159"/>
                  </a:lnTo>
                  <a:cubicBezTo>
                    <a:pt x="2293" y="1163"/>
                    <a:pt x="2321" y="1179"/>
                    <a:pt x="2360" y="1192"/>
                  </a:cubicBezTo>
                  <a:lnTo>
                    <a:pt x="2360" y="3446"/>
                  </a:lnTo>
                  <a:close/>
                  <a:moveTo>
                    <a:pt x="2360" y="1100"/>
                  </a:moveTo>
                  <a:lnTo>
                    <a:pt x="2360" y="1076"/>
                  </a:lnTo>
                  <a:cubicBezTo>
                    <a:pt x="2364" y="1077"/>
                    <a:pt x="2369" y="1078"/>
                    <a:pt x="2374" y="1078"/>
                  </a:cubicBezTo>
                  <a:cubicBezTo>
                    <a:pt x="2399" y="1078"/>
                    <a:pt x="2389" y="1090"/>
                    <a:pt x="2360" y="1100"/>
                  </a:cubicBezTo>
                  <a:close/>
                  <a:moveTo>
                    <a:pt x="2435" y="1104"/>
                  </a:moveTo>
                  <a:lnTo>
                    <a:pt x="2435" y="1148"/>
                  </a:lnTo>
                  <a:cubicBezTo>
                    <a:pt x="2417" y="1132"/>
                    <a:pt x="2415" y="1114"/>
                    <a:pt x="2435" y="1104"/>
                  </a:cubicBezTo>
                  <a:close/>
                  <a:moveTo>
                    <a:pt x="2435" y="823"/>
                  </a:moveTo>
                  <a:lnTo>
                    <a:pt x="2435" y="1019"/>
                  </a:lnTo>
                  <a:cubicBezTo>
                    <a:pt x="2408" y="1016"/>
                    <a:pt x="2380" y="998"/>
                    <a:pt x="2360" y="978"/>
                  </a:cubicBezTo>
                  <a:lnTo>
                    <a:pt x="2360" y="916"/>
                  </a:lnTo>
                  <a:cubicBezTo>
                    <a:pt x="2411" y="915"/>
                    <a:pt x="2443" y="898"/>
                    <a:pt x="2415" y="878"/>
                  </a:cubicBezTo>
                  <a:cubicBezTo>
                    <a:pt x="2390" y="860"/>
                    <a:pt x="2401" y="836"/>
                    <a:pt x="2435" y="823"/>
                  </a:cubicBezTo>
                  <a:close/>
                  <a:moveTo>
                    <a:pt x="2435" y="649"/>
                  </a:moveTo>
                  <a:lnTo>
                    <a:pt x="2435" y="745"/>
                  </a:lnTo>
                  <a:cubicBezTo>
                    <a:pt x="2431" y="745"/>
                    <a:pt x="2427" y="744"/>
                    <a:pt x="2423" y="744"/>
                  </a:cubicBezTo>
                  <a:cubicBezTo>
                    <a:pt x="2359" y="740"/>
                    <a:pt x="2363" y="642"/>
                    <a:pt x="2435" y="649"/>
                  </a:cubicBezTo>
                  <a:close/>
                  <a:moveTo>
                    <a:pt x="2435" y="461"/>
                  </a:moveTo>
                  <a:lnTo>
                    <a:pt x="2435" y="553"/>
                  </a:lnTo>
                  <a:cubicBezTo>
                    <a:pt x="2409" y="552"/>
                    <a:pt x="2385" y="554"/>
                    <a:pt x="2360" y="554"/>
                  </a:cubicBezTo>
                  <a:lnTo>
                    <a:pt x="2360" y="444"/>
                  </a:lnTo>
                  <a:cubicBezTo>
                    <a:pt x="2385" y="450"/>
                    <a:pt x="2410" y="456"/>
                    <a:pt x="2435" y="461"/>
                  </a:cubicBezTo>
                  <a:close/>
                  <a:moveTo>
                    <a:pt x="2435" y="335"/>
                  </a:moveTo>
                  <a:lnTo>
                    <a:pt x="2435" y="370"/>
                  </a:lnTo>
                  <a:cubicBezTo>
                    <a:pt x="2424" y="357"/>
                    <a:pt x="2422" y="343"/>
                    <a:pt x="2435" y="335"/>
                  </a:cubicBezTo>
                  <a:close/>
                  <a:moveTo>
                    <a:pt x="2435" y="3475"/>
                  </a:moveTo>
                  <a:cubicBezTo>
                    <a:pt x="2408" y="3464"/>
                    <a:pt x="2383" y="3453"/>
                    <a:pt x="2360" y="3446"/>
                  </a:cubicBezTo>
                  <a:lnTo>
                    <a:pt x="2360" y="1192"/>
                  </a:lnTo>
                  <a:cubicBezTo>
                    <a:pt x="2381" y="1199"/>
                    <a:pt x="2404" y="1205"/>
                    <a:pt x="2435" y="1208"/>
                  </a:cubicBezTo>
                  <a:lnTo>
                    <a:pt x="2435" y="3475"/>
                  </a:lnTo>
                  <a:close/>
                  <a:moveTo>
                    <a:pt x="2435" y="370"/>
                  </a:moveTo>
                  <a:lnTo>
                    <a:pt x="2435" y="335"/>
                  </a:lnTo>
                  <a:cubicBezTo>
                    <a:pt x="2441" y="331"/>
                    <a:pt x="2451" y="329"/>
                    <a:pt x="2466" y="329"/>
                  </a:cubicBezTo>
                  <a:cubicBezTo>
                    <a:pt x="2529" y="323"/>
                    <a:pt x="2569" y="404"/>
                    <a:pt x="2506" y="404"/>
                  </a:cubicBezTo>
                  <a:cubicBezTo>
                    <a:pt x="2477" y="404"/>
                    <a:pt x="2449" y="388"/>
                    <a:pt x="2435" y="370"/>
                  </a:cubicBezTo>
                  <a:close/>
                  <a:moveTo>
                    <a:pt x="2435" y="1019"/>
                  </a:moveTo>
                  <a:lnTo>
                    <a:pt x="2435" y="823"/>
                  </a:lnTo>
                  <a:cubicBezTo>
                    <a:pt x="2442" y="821"/>
                    <a:pt x="2449" y="819"/>
                    <a:pt x="2458" y="817"/>
                  </a:cubicBezTo>
                  <a:cubicBezTo>
                    <a:pt x="2523" y="817"/>
                    <a:pt x="2492" y="938"/>
                    <a:pt x="2527" y="934"/>
                  </a:cubicBezTo>
                  <a:cubicBezTo>
                    <a:pt x="2562" y="930"/>
                    <a:pt x="2514" y="1020"/>
                    <a:pt x="2445" y="1020"/>
                  </a:cubicBezTo>
                  <a:cubicBezTo>
                    <a:pt x="2442" y="1020"/>
                    <a:pt x="2438" y="1020"/>
                    <a:pt x="2435" y="1019"/>
                  </a:cubicBezTo>
                  <a:close/>
                  <a:moveTo>
                    <a:pt x="2563" y="1132"/>
                  </a:moveTo>
                  <a:lnTo>
                    <a:pt x="2563" y="1172"/>
                  </a:lnTo>
                  <a:cubicBezTo>
                    <a:pt x="2556" y="1174"/>
                    <a:pt x="2545" y="1175"/>
                    <a:pt x="2531" y="1175"/>
                  </a:cubicBezTo>
                  <a:cubicBezTo>
                    <a:pt x="2486" y="1175"/>
                    <a:pt x="2453" y="1163"/>
                    <a:pt x="2435" y="1148"/>
                  </a:cubicBezTo>
                  <a:lnTo>
                    <a:pt x="2435" y="1104"/>
                  </a:lnTo>
                  <a:cubicBezTo>
                    <a:pt x="2443" y="1100"/>
                    <a:pt x="2455" y="1098"/>
                    <a:pt x="2471" y="1098"/>
                  </a:cubicBezTo>
                  <a:cubicBezTo>
                    <a:pt x="2503" y="1098"/>
                    <a:pt x="2541" y="1114"/>
                    <a:pt x="2563" y="1132"/>
                  </a:cubicBezTo>
                  <a:close/>
                  <a:moveTo>
                    <a:pt x="2563" y="717"/>
                  </a:moveTo>
                  <a:cubicBezTo>
                    <a:pt x="2556" y="715"/>
                    <a:pt x="2549" y="714"/>
                    <a:pt x="2544" y="714"/>
                  </a:cubicBezTo>
                  <a:cubicBezTo>
                    <a:pt x="2505" y="714"/>
                    <a:pt x="2497" y="649"/>
                    <a:pt x="2436" y="649"/>
                  </a:cubicBezTo>
                  <a:lnTo>
                    <a:pt x="2435" y="649"/>
                  </a:lnTo>
                  <a:lnTo>
                    <a:pt x="2435" y="745"/>
                  </a:lnTo>
                  <a:cubicBezTo>
                    <a:pt x="2476" y="749"/>
                    <a:pt x="2519" y="761"/>
                    <a:pt x="2563" y="768"/>
                  </a:cubicBezTo>
                  <a:lnTo>
                    <a:pt x="2563" y="717"/>
                  </a:lnTo>
                  <a:close/>
                  <a:moveTo>
                    <a:pt x="2563" y="575"/>
                  </a:moveTo>
                  <a:lnTo>
                    <a:pt x="2563" y="658"/>
                  </a:lnTo>
                  <a:cubicBezTo>
                    <a:pt x="2556" y="655"/>
                    <a:pt x="2550" y="650"/>
                    <a:pt x="2549" y="640"/>
                  </a:cubicBezTo>
                  <a:cubicBezTo>
                    <a:pt x="2544" y="615"/>
                    <a:pt x="2552" y="592"/>
                    <a:pt x="2563" y="575"/>
                  </a:cubicBezTo>
                  <a:close/>
                  <a:moveTo>
                    <a:pt x="2563" y="494"/>
                  </a:moveTo>
                  <a:lnTo>
                    <a:pt x="2563" y="563"/>
                  </a:lnTo>
                  <a:cubicBezTo>
                    <a:pt x="2554" y="568"/>
                    <a:pt x="2541" y="570"/>
                    <a:pt x="2523" y="565"/>
                  </a:cubicBezTo>
                  <a:cubicBezTo>
                    <a:pt x="2490" y="556"/>
                    <a:pt x="2461" y="553"/>
                    <a:pt x="2435" y="553"/>
                  </a:cubicBezTo>
                  <a:lnTo>
                    <a:pt x="2435" y="461"/>
                  </a:lnTo>
                  <a:cubicBezTo>
                    <a:pt x="2456" y="465"/>
                    <a:pt x="2477" y="467"/>
                    <a:pt x="2500" y="467"/>
                  </a:cubicBezTo>
                  <a:cubicBezTo>
                    <a:pt x="2529" y="467"/>
                    <a:pt x="2550" y="479"/>
                    <a:pt x="2563" y="494"/>
                  </a:cubicBezTo>
                  <a:moveTo>
                    <a:pt x="2563" y="1084"/>
                  </a:moveTo>
                  <a:cubicBezTo>
                    <a:pt x="2548" y="1071"/>
                    <a:pt x="2543" y="1042"/>
                    <a:pt x="2563" y="1021"/>
                  </a:cubicBezTo>
                  <a:lnTo>
                    <a:pt x="2563" y="1084"/>
                  </a:lnTo>
                  <a:close/>
                  <a:moveTo>
                    <a:pt x="2563" y="3517"/>
                  </a:moveTo>
                  <a:cubicBezTo>
                    <a:pt x="2517" y="3509"/>
                    <a:pt x="2474" y="3491"/>
                    <a:pt x="2435" y="3475"/>
                  </a:cubicBezTo>
                  <a:lnTo>
                    <a:pt x="2435" y="1208"/>
                  </a:lnTo>
                  <a:cubicBezTo>
                    <a:pt x="2448" y="1210"/>
                    <a:pt x="2462" y="1210"/>
                    <a:pt x="2477" y="1210"/>
                  </a:cubicBezTo>
                  <a:cubicBezTo>
                    <a:pt x="2510" y="1210"/>
                    <a:pt x="2539" y="1210"/>
                    <a:pt x="2563" y="1209"/>
                  </a:cubicBezTo>
                  <a:lnTo>
                    <a:pt x="2563" y="3072"/>
                  </a:lnTo>
                  <a:cubicBezTo>
                    <a:pt x="2520" y="3137"/>
                    <a:pt x="2481" y="3253"/>
                    <a:pt x="2523" y="3296"/>
                  </a:cubicBezTo>
                  <a:cubicBezTo>
                    <a:pt x="2536" y="3308"/>
                    <a:pt x="2549" y="3323"/>
                    <a:pt x="2563" y="3338"/>
                  </a:cubicBezTo>
                  <a:lnTo>
                    <a:pt x="2563" y="3517"/>
                  </a:lnTo>
                  <a:close/>
                  <a:moveTo>
                    <a:pt x="2644" y="822"/>
                  </a:moveTo>
                  <a:cubicBezTo>
                    <a:pt x="2570" y="826"/>
                    <a:pt x="2574" y="873"/>
                    <a:pt x="2592" y="917"/>
                  </a:cubicBezTo>
                  <a:cubicBezTo>
                    <a:pt x="2609" y="960"/>
                    <a:pt x="2631" y="960"/>
                    <a:pt x="2644" y="934"/>
                  </a:cubicBezTo>
                  <a:cubicBezTo>
                    <a:pt x="2656" y="908"/>
                    <a:pt x="2726" y="899"/>
                    <a:pt x="2743" y="856"/>
                  </a:cubicBezTo>
                  <a:cubicBezTo>
                    <a:pt x="2760" y="813"/>
                    <a:pt x="2695" y="822"/>
                    <a:pt x="2644" y="822"/>
                  </a:cubicBezTo>
                  <a:close/>
                  <a:moveTo>
                    <a:pt x="2563" y="563"/>
                  </a:moveTo>
                  <a:lnTo>
                    <a:pt x="2563" y="494"/>
                  </a:lnTo>
                  <a:cubicBezTo>
                    <a:pt x="2584" y="518"/>
                    <a:pt x="2586" y="551"/>
                    <a:pt x="2563" y="563"/>
                  </a:cubicBezTo>
                  <a:close/>
                  <a:moveTo>
                    <a:pt x="2563" y="658"/>
                  </a:moveTo>
                  <a:cubicBezTo>
                    <a:pt x="2599" y="670"/>
                    <a:pt x="2683" y="623"/>
                    <a:pt x="2644" y="623"/>
                  </a:cubicBezTo>
                  <a:cubicBezTo>
                    <a:pt x="2596" y="623"/>
                    <a:pt x="2656" y="545"/>
                    <a:pt x="2609" y="545"/>
                  </a:cubicBezTo>
                  <a:cubicBezTo>
                    <a:pt x="2594" y="545"/>
                    <a:pt x="2576" y="557"/>
                    <a:pt x="2563" y="575"/>
                  </a:cubicBezTo>
                  <a:lnTo>
                    <a:pt x="2563" y="658"/>
                  </a:lnTo>
                  <a:close/>
                  <a:moveTo>
                    <a:pt x="2563" y="768"/>
                  </a:moveTo>
                  <a:cubicBezTo>
                    <a:pt x="2585" y="772"/>
                    <a:pt x="2608" y="774"/>
                    <a:pt x="2631" y="774"/>
                  </a:cubicBezTo>
                  <a:cubicBezTo>
                    <a:pt x="2694" y="774"/>
                    <a:pt x="2612" y="729"/>
                    <a:pt x="2563" y="717"/>
                  </a:cubicBezTo>
                  <a:lnTo>
                    <a:pt x="2563" y="768"/>
                  </a:lnTo>
                  <a:close/>
                  <a:moveTo>
                    <a:pt x="2563" y="1172"/>
                  </a:moveTo>
                  <a:cubicBezTo>
                    <a:pt x="2590" y="1165"/>
                    <a:pt x="2584" y="1148"/>
                    <a:pt x="2563" y="1132"/>
                  </a:cubicBezTo>
                  <a:lnTo>
                    <a:pt x="2563" y="1172"/>
                  </a:lnTo>
                  <a:close/>
                  <a:moveTo>
                    <a:pt x="2776" y="681"/>
                  </a:moveTo>
                  <a:lnTo>
                    <a:pt x="2776" y="779"/>
                  </a:lnTo>
                  <a:cubicBezTo>
                    <a:pt x="2748" y="788"/>
                    <a:pt x="2734" y="796"/>
                    <a:pt x="2708" y="767"/>
                  </a:cubicBezTo>
                  <a:cubicBezTo>
                    <a:pt x="2667" y="720"/>
                    <a:pt x="2627" y="640"/>
                    <a:pt x="2702" y="651"/>
                  </a:cubicBezTo>
                  <a:cubicBezTo>
                    <a:pt x="2732" y="637"/>
                    <a:pt x="2745" y="662"/>
                    <a:pt x="2776" y="681"/>
                  </a:cubicBezTo>
                  <a:close/>
                  <a:moveTo>
                    <a:pt x="2776" y="550"/>
                  </a:moveTo>
                  <a:lnTo>
                    <a:pt x="2776" y="600"/>
                  </a:lnTo>
                  <a:cubicBezTo>
                    <a:pt x="2771" y="602"/>
                    <a:pt x="2764" y="602"/>
                    <a:pt x="2756" y="602"/>
                  </a:cubicBezTo>
                  <a:cubicBezTo>
                    <a:pt x="2691" y="597"/>
                    <a:pt x="2691" y="545"/>
                    <a:pt x="2751" y="545"/>
                  </a:cubicBezTo>
                  <a:cubicBezTo>
                    <a:pt x="2761" y="545"/>
                    <a:pt x="2769" y="546"/>
                    <a:pt x="2776" y="550"/>
                  </a:cubicBezTo>
                  <a:close/>
                  <a:moveTo>
                    <a:pt x="2776" y="335"/>
                  </a:moveTo>
                  <a:cubicBezTo>
                    <a:pt x="2774" y="335"/>
                    <a:pt x="2773" y="335"/>
                    <a:pt x="2771" y="334"/>
                  </a:cubicBezTo>
                  <a:cubicBezTo>
                    <a:pt x="2719" y="329"/>
                    <a:pt x="2731" y="242"/>
                    <a:pt x="2621" y="254"/>
                  </a:cubicBezTo>
                  <a:cubicBezTo>
                    <a:pt x="2529" y="248"/>
                    <a:pt x="2656" y="369"/>
                    <a:pt x="2644" y="438"/>
                  </a:cubicBezTo>
                  <a:cubicBezTo>
                    <a:pt x="2634" y="501"/>
                    <a:pt x="2699" y="535"/>
                    <a:pt x="2776" y="502"/>
                  </a:cubicBezTo>
                  <a:lnTo>
                    <a:pt x="2776" y="335"/>
                  </a:lnTo>
                  <a:close/>
                  <a:moveTo>
                    <a:pt x="2776" y="191"/>
                  </a:moveTo>
                  <a:lnTo>
                    <a:pt x="2776" y="266"/>
                  </a:lnTo>
                  <a:cubicBezTo>
                    <a:pt x="2708" y="236"/>
                    <a:pt x="2669" y="194"/>
                    <a:pt x="2776" y="191"/>
                  </a:cubicBezTo>
                  <a:close/>
                  <a:moveTo>
                    <a:pt x="2563" y="1209"/>
                  </a:moveTo>
                  <a:cubicBezTo>
                    <a:pt x="2638" y="1206"/>
                    <a:pt x="2670" y="1196"/>
                    <a:pt x="2644" y="1170"/>
                  </a:cubicBezTo>
                  <a:cubicBezTo>
                    <a:pt x="2610" y="1135"/>
                    <a:pt x="2604" y="1095"/>
                    <a:pt x="2575" y="1089"/>
                  </a:cubicBezTo>
                  <a:cubicBezTo>
                    <a:pt x="2571" y="1088"/>
                    <a:pt x="2567" y="1086"/>
                    <a:pt x="2563" y="1084"/>
                  </a:cubicBezTo>
                  <a:lnTo>
                    <a:pt x="2563" y="1021"/>
                  </a:lnTo>
                  <a:cubicBezTo>
                    <a:pt x="2568" y="1016"/>
                    <a:pt x="2574" y="1012"/>
                    <a:pt x="2581" y="1009"/>
                  </a:cubicBezTo>
                  <a:cubicBezTo>
                    <a:pt x="2627" y="986"/>
                    <a:pt x="2639" y="945"/>
                    <a:pt x="2667" y="991"/>
                  </a:cubicBezTo>
                  <a:cubicBezTo>
                    <a:pt x="2696" y="1037"/>
                    <a:pt x="2650" y="1101"/>
                    <a:pt x="2713" y="1095"/>
                  </a:cubicBezTo>
                  <a:cubicBezTo>
                    <a:pt x="2776" y="1089"/>
                    <a:pt x="2737" y="1197"/>
                    <a:pt x="2776" y="1170"/>
                  </a:cubicBezTo>
                  <a:lnTo>
                    <a:pt x="2776" y="1459"/>
                  </a:lnTo>
                  <a:cubicBezTo>
                    <a:pt x="2753" y="1473"/>
                    <a:pt x="2764" y="1505"/>
                    <a:pt x="2719" y="1510"/>
                  </a:cubicBezTo>
                  <a:cubicBezTo>
                    <a:pt x="2662" y="1516"/>
                    <a:pt x="2673" y="1619"/>
                    <a:pt x="2644" y="1637"/>
                  </a:cubicBezTo>
                  <a:cubicBezTo>
                    <a:pt x="2615" y="1654"/>
                    <a:pt x="2662" y="1688"/>
                    <a:pt x="2667" y="1735"/>
                  </a:cubicBezTo>
                  <a:cubicBezTo>
                    <a:pt x="2672" y="1774"/>
                    <a:pt x="2698" y="1792"/>
                    <a:pt x="2776" y="1821"/>
                  </a:cubicBezTo>
                  <a:lnTo>
                    <a:pt x="2776" y="3008"/>
                  </a:lnTo>
                  <a:cubicBezTo>
                    <a:pt x="2719" y="3031"/>
                    <a:pt x="2644" y="2991"/>
                    <a:pt x="2592" y="3037"/>
                  </a:cubicBezTo>
                  <a:cubicBezTo>
                    <a:pt x="2583" y="3045"/>
                    <a:pt x="2573" y="3057"/>
                    <a:pt x="2563" y="3072"/>
                  </a:cubicBezTo>
                  <a:lnTo>
                    <a:pt x="2563" y="1209"/>
                  </a:lnTo>
                  <a:close/>
                  <a:moveTo>
                    <a:pt x="2776" y="3597"/>
                  </a:moveTo>
                  <a:cubicBezTo>
                    <a:pt x="2722" y="3569"/>
                    <a:pt x="2674" y="3525"/>
                    <a:pt x="2598" y="3521"/>
                  </a:cubicBezTo>
                  <a:cubicBezTo>
                    <a:pt x="2586" y="3520"/>
                    <a:pt x="2575" y="3519"/>
                    <a:pt x="2563" y="3517"/>
                  </a:cubicBezTo>
                  <a:lnTo>
                    <a:pt x="2563" y="3338"/>
                  </a:lnTo>
                  <a:cubicBezTo>
                    <a:pt x="2610" y="3385"/>
                    <a:pt x="2664" y="3432"/>
                    <a:pt x="2708" y="3388"/>
                  </a:cubicBezTo>
                  <a:cubicBezTo>
                    <a:pt x="2726" y="3370"/>
                    <a:pt x="2750" y="3347"/>
                    <a:pt x="2776" y="3326"/>
                  </a:cubicBezTo>
                  <a:lnTo>
                    <a:pt x="2776" y="3597"/>
                  </a:lnTo>
                  <a:close/>
                  <a:moveTo>
                    <a:pt x="2776" y="502"/>
                  </a:moveTo>
                  <a:cubicBezTo>
                    <a:pt x="2784" y="499"/>
                    <a:pt x="2792" y="495"/>
                    <a:pt x="2800" y="490"/>
                  </a:cubicBezTo>
                  <a:cubicBezTo>
                    <a:pt x="2883" y="440"/>
                    <a:pt x="2827" y="347"/>
                    <a:pt x="2776" y="335"/>
                  </a:cubicBezTo>
                  <a:lnTo>
                    <a:pt x="2776" y="502"/>
                  </a:lnTo>
                  <a:close/>
                  <a:moveTo>
                    <a:pt x="2776" y="600"/>
                  </a:moveTo>
                  <a:lnTo>
                    <a:pt x="2776" y="550"/>
                  </a:lnTo>
                  <a:cubicBezTo>
                    <a:pt x="2800" y="562"/>
                    <a:pt x="2806" y="593"/>
                    <a:pt x="2776" y="600"/>
                  </a:cubicBezTo>
                  <a:close/>
                  <a:moveTo>
                    <a:pt x="2986" y="1517"/>
                  </a:moveTo>
                  <a:lnTo>
                    <a:pt x="2986" y="1528"/>
                  </a:lnTo>
                  <a:cubicBezTo>
                    <a:pt x="2985" y="1524"/>
                    <a:pt x="2985" y="1521"/>
                    <a:pt x="2986" y="1517"/>
                  </a:cubicBezTo>
                  <a:close/>
                  <a:moveTo>
                    <a:pt x="2986" y="1359"/>
                  </a:moveTo>
                  <a:cubicBezTo>
                    <a:pt x="2978" y="1356"/>
                    <a:pt x="2969" y="1354"/>
                    <a:pt x="2961" y="1354"/>
                  </a:cubicBezTo>
                  <a:cubicBezTo>
                    <a:pt x="2898" y="1366"/>
                    <a:pt x="2857" y="1400"/>
                    <a:pt x="2892" y="1470"/>
                  </a:cubicBezTo>
                  <a:cubicBezTo>
                    <a:pt x="2914" y="1514"/>
                    <a:pt x="2946" y="1490"/>
                    <a:pt x="2986" y="1473"/>
                  </a:cubicBezTo>
                  <a:lnTo>
                    <a:pt x="2986" y="1359"/>
                  </a:lnTo>
                  <a:close/>
                  <a:moveTo>
                    <a:pt x="2986" y="820"/>
                  </a:moveTo>
                  <a:lnTo>
                    <a:pt x="2986" y="1077"/>
                  </a:lnTo>
                  <a:cubicBezTo>
                    <a:pt x="2912" y="1068"/>
                    <a:pt x="2811" y="999"/>
                    <a:pt x="2811" y="945"/>
                  </a:cubicBezTo>
                  <a:cubicBezTo>
                    <a:pt x="2811" y="890"/>
                    <a:pt x="2848" y="830"/>
                    <a:pt x="2986" y="820"/>
                  </a:cubicBezTo>
                  <a:close/>
                  <a:moveTo>
                    <a:pt x="2986" y="703"/>
                  </a:moveTo>
                  <a:cubicBezTo>
                    <a:pt x="2936" y="698"/>
                    <a:pt x="2885" y="696"/>
                    <a:pt x="2852" y="697"/>
                  </a:cubicBezTo>
                  <a:cubicBezTo>
                    <a:pt x="2817" y="700"/>
                    <a:pt x="2794" y="691"/>
                    <a:pt x="2776" y="681"/>
                  </a:cubicBezTo>
                  <a:lnTo>
                    <a:pt x="2776" y="779"/>
                  </a:lnTo>
                  <a:cubicBezTo>
                    <a:pt x="2792" y="775"/>
                    <a:pt x="2812" y="770"/>
                    <a:pt x="2840" y="772"/>
                  </a:cubicBezTo>
                  <a:cubicBezTo>
                    <a:pt x="2879" y="775"/>
                    <a:pt x="2933" y="785"/>
                    <a:pt x="2986" y="789"/>
                  </a:cubicBezTo>
                  <a:lnTo>
                    <a:pt x="2986" y="703"/>
                  </a:lnTo>
                  <a:close/>
                  <a:moveTo>
                    <a:pt x="2986" y="358"/>
                  </a:moveTo>
                  <a:lnTo>
                    <a:pt x="2986" y="668"/>
                  </a:lnTo>
                  <a:cubicBezTo>
                    <a:pt x="2906" y="678"/>
                    <a:pt x="2814" y="693"/>
                    <a:pt x="2823" y="640"/>
                  </a:cubicBezTo>
                  <a:cubicBezTo>
                    <a:pt x="2834" y="571"/>
                    <a:pt x="2875" y="519"/>
                    <a:pt x="2944" y="496"/>
                  </a:cubicBezTo>
                  <a:cubicBezTo>
                    <a:pt x="3011" y="473"/>
                    <a:pt x="2859" y="374"/>
                    <a:pt x="2986" y="358"/>
                  </a:cubicBezTo>
                  <a:close/>
                  <a:moveTo>
                    <a:pt x="2986" y="142"/>
                  </a:moveTo>
                  <a:lnTo>
                    <a:pt x="2986" y="289"/>
                  </a:lnTo>
                  <a:cubicBezTo>
                    <a:pt x="2891" y="292"/>
                    <a:pt x="2881" y="302"/>
                    <a:pt x="2806" y="277"/>
                  </a:cubicBezTo>
                  <a:cubicBezTo>
                    <a:pt x="2795" y="273"/>
                    <a:pt x="2786" y="270"/>
                    <a:pt x="2776" y="266"/>
                  </a:cubicBezTo>
                  <a:lnTo>
                    <a:pt x="2776" y="191"/>
                  </a:lnTo>
                  <a:cubicBezTo>
                    <a:pt x="2780" y="190"/>
                    <a:pt x="2784" y="190"/>
                    <a:pt x="2788" y="190"/>
                  </a:cubicBezTo>
                  <a:cubicBezTo>
                    <a:pt x="2849" y="190"/>
                    <a:pt x="2917" y="167"/>
                    <a:pt x="2986" y="142"/>
                  </a:cubicBezTo>
                  <a:close/>
                  <a:moveTo>
                    <a:pt x="2776" y="1821"/>
                  </a:moveTo>
                  <a:cubicBezTo>
                    <a:pt x="2790" y="1827"/>
                    <a:pt x="2806" y="1832"/>
                    <a:pt x="2823" y="1838"/>
                  </a:cubicBezTo>
                  <a:cubicBezTo>
                    <a:pt x="2884" y="1860"/>
                    <a:pt x="2944" y="1876"/>
                    <a:pt x="2986" y="1895"/>
                  </a:cubicBezTo>
                  <a:lnTo>
                    <a:pt x="2986" y="3020"/>
                  </a:lnTo>
                  <a:cubicBezTo>
                    <a:pt x="2918" y="2963"/>
                    <a:pt x="2827" y="2988"/>
                    <a:pt x="2777" y="3008"/>
                  </a:cubicBezTo>
                  <a:lnTo>
                    <a:pt x="2776" y="3008"/>
                  </a:lnTo>
                  <a:lnTo>
                    <a:pt x="2776" y="1821"/>
                  </a:lnTo>
                  <a:close/>
                  <a:moveTo>
                    <a:pt x="2776" y="1170"/>
                  </a:moveTo>
                  <a:lnTo>
                    <a:pt x="2777" y="1170"/>
                  </a:lnTo>
                  <a:cubicBezTo>
                    <a:pt x="2817" y="1141"/>
                    <a:pt x="2857" y="1164"/>
                    <a:pt x="2863" y="1210"/>
                  </a:cubicBezTo>
                  <a:cubicBezTo>
                    <a:pt x="2869" y="1256"/>
                    <a:pt x="2909" y="1245"/>
                    <a:pt x="2909" y="1193"/>
                  </a:cubicBezTo>
                  <a:cubicBezTo>
                    <a:pt x="2909" y="1145"/>
                    <a:pt x="2934" y="1117"/>
                    <a:pt x="2986" y="1117"/>
                  </a:cubicBezTo>
                  <a:lnTo>
                    <a:pt x="2986" y="1312"/>
                  </a:lnTo>
                  <a:cubicBezTo>
                    <a:pt x="2933" y="1321"/>
                    <a:pt x="2886" y="1343"/>
                    <a:pt x="2886" y="1343"/>
                  </a:cubicBezTo>
                  <a:cubicBezTo>
                    <a:pt x="2886" y="1343"/>
                    <a:pt x="2869" y="1452"/>
                    <a:pt x="2806" y="1452"/>
                  </a:cubicBezTo>
                  <a:cubicBezTo>
                    <a:pt x="2792" y="1452"/>
                    <a:pt x="2783" y="1455"/>
                    <a:pt x="2776" y="1459"/>
                  </a:cubicBezTo>
                  <a:lnTo>
                    <a:pt x="2776" y="1170"/>
                  </a:lnTo>
                  <a:close/>
                  <a:moveTo>
                    <a:pt x="2868" y="3619"/>
                  </a:moveTo>
                  <a:cubicBezTo>
                    <a:pt x="2865" y="3619"/>
                    <a:pt x="2861" y="3619"/>
                    <a:pt x="2857" y="3619"/>
                  </a:cubicBezTo>
                  <a:cubicBezTo>
                    <a:pt x="2827" y="3619"/>
                    <a:pt x="2801" y="3610"/>
                    <a:pt x="2776" y="3597"/>
                  </a:cubicBezTo>
                  <a:lnTo>
                    <a:pt x="2776" y="3326"/>
                  </a:lnTo>
                  <a:cubicBezTo>
                    <a:pt x="2833" y="3279"/>
                    <a:pt x="2895" y="3239"/>
                    <a:pt x="2895" y="3276"/>
                  </a:cubicBezTo>
                  <a:cubicBezTo>
                    <a:pt x="2895" y="3329"/>
                    <a:pt x="2852" y="3474"/>
                    <a:pt x="2893" y="3516"/>
                  </a:cubicBezTo>
                  <a:cubicBezTo>
                    <a:pt x="2900" y="3523"/>
                    <a:pt x="2909" y="3526"/>
                    <a:pt x="2921" y="3526"/>
                  </a:cubicBezTo>
                  <a:cubicBezTo>
                    <a:pt x="3007" y="3526"/>
                    <a:pt x="2950" y="3590"/>
                    <a:pt x="2984" y="3647"/>
                  </a:cubicBezTo>
                  <a:lnTo>
                    <a:pt x="2986" y="3651"/>
                  </a:lnTo>
                  <a:lnTo>
                    <a:pt x="2986" y="3791"/>
                  </a:lnTo>
                  <a:cubicBezTo>
                    <a:pt x="2961" y="3741"/>
                    <a:pt x="2952" y="3628"/>
                    <a:pt x="2868" y="3619"/>
                  </a:cubicBezTo>
                  <a:close/>
                  <a:moveTo>
                    <a:pt x="2986" y="1528"/>
                  </a:moveTo>
                  <a:lnTo>
                    <a:pt x="2986" y="1517"/>
                  </a:lnTo>
                  <a:cubicBezTo>
                    <a:pt x="2990" y="1510"/>
                    <a:pt x="3001" y="1504"/>
                    <a:pt x="3023" y="1499"/>
                  </a:cubicBezTo>
                  <a:cubicBezTo>
                    <a:pt x="3097" y="1482"/>
                    <a:pt x="3088" y="1538"/>
                    <a:pt x="3053" y="1551"/>
                  </a:cubicBezTo>
                  <a:cubicBezTo>
                    <a:pt x="3032" y="1559"/>
                    <a:pt x="2994" y="1544"/>
                    <a:pt x="2986" y="1528"/>
                  </a:cubicBezTo>
                  <a:close/>
                  <a:moveTo>
                    <a:pt x="3082" y="3245"/>
                  </a:moveTo>
                  <a:lnTo>
                    <a:pt x="3082" y="3304"/>
                  </a:lnTo>
                  <a:cubicBezTo>
                    <a:pt x="3029" y="3288"/>
                    <a:pt x="3001" y="3235"/>
                    <a:pt x="3065" y="3243"/>
                  </a:cubicBezTo>
                  <a:cubicBezTo>
                    <a:pt x="3071" y="3243"/>
                    <a:pt x="3077" y="3244"/>
                    <a:pt x="3082" y="3245"/>
                  </a:cubicBezTo>
                  <a:moveTo>
                    <a:pt x="3082" y="1432"/>
                  </a:moveTo>
                  <a:lnTo>
                    <a:pt x="3082" y="1466"/>
                  </a:lnTo>
                  <a:cubicBezTo>
                    <a:pt x="3078" y="1467"/>
                    <a:pt x="3072" y="1466"/>
                    <a:pt x="3065" y="1464"/>
                  </a:cubicBezTo>
                  <a:cubicBezTo>
                    <a:pt x="3036" y="1455"/>
                    <a:pt x="3009" y="1463"/>
                    <a:pt x="2986" y="1473"/>
                  </a:cubicBezTo>
                  <a:lnTo>
                    <a:pt x="2986" y="1359"/>
                  </a:lnTo>
                  <a:cubicBezTo>
                    <a:pt x="3024" y="1370"/>
                    <a:pt x="3064" y="1405"/>
                    <a:pt x="3082" y="1432"/>
                  </a:cubicBezTo>
                  <a:close/>
                  <a:moveTo>
                    <a:pt x="3082" y="824"/>
                  </a:moveTo>
                  <a:lnTo>
                    <a:pt x="3082" y="1080"/>
                  </a:lnTo>
                  <a:cubicBezTo>
                    <a:pt x="3052" y="1078"/>
                    <a:pt x="3024" y="1078"/>
                    <a:pt x="3002" y="1078"/>
                  </a:cubicBezTo>
                  <a:cubicBezTo>
                    <a:pt x="2997" y="1078"/>
                    <a:pt x="2992" y="1077"/>
                    <a:pt x="2986" y="1077"/>
                  </a:cubicBezTo>
                  <a:lnTo>
                    <a:pt x="2986" y="820"/>
                  </a:lnTo>
                  <a:cubicBezTo>
                    <a:pt x="2993" y="819"/>
                    <a:pt x="3000" y="819"/>
                    <a:pt x="3007" y="818"/>
                  </a:cubicBezTo>
                  <a:cubicBezTo>
                    <a:pt x="3027" y="817"/>
                    <a:pt x="3054" y="819"/>
                    <a:pt x="3082" y="824"/>
                  </a:cubicBezTo>
                  <a:moveTo>
                    <a:pt x="3082" y="718"/>
                  </a:moveTo>
                  <a:lnTo>
                    <a:pt x="3082" y="786"/>
                  </a:lnTo>
                  <a:cubicBezTo>
                    <a:pt x="3053" y="791"/>
                    <a:pt x="3020" y="791"/>
                    <a:pt x="2986" y="789"/>
                  </a:cubicBezTo>
                  <a:lnTo>
                    <a:pt x="2986" y="703"/>
                  </a:lnTo>
                  <a:cubicBezTo>
                    <a:pt x="3021" y="706"/>
                    <a:pt x="3055" y="712"/>
                    <a:pt x="3082" y="718"/>
                  </a:cubicBezTo>
                  <a:close/>
                  <a:moveTo>
                    <a:pt x="3082" y="342"/>
                  </a:moveTo>
                  <a:lnTo>
                    <a:pt x="3082" y="658"/>
                  </a:lnTo>
                  <a:cubicBezTo>
                    <a:pt x="3073" y="661"/>
                    <a:pt x="3064" y="663"/>
                    <a:pt x="3053" y="663"/>
                  </a:cubicBezTo>
                  <a:cubicBezTo>
                    <a:pt x="3034" y="663"/>
                    <a:pt x="3011" y="665"/>
                    <a:pt x="2986" y="668"/>
                  </a:cubicBezTo>
                  <a:lnTo>
                    <a:pt x="2986" y="358"/>
                  </a:lnTo>
                  <a:cubicBezTo>
                    <a:pt x="2989" y="358"/>
                    <a:pt x="2992" y="358"/>
                    <a:pt x="2996" y="358"/>
                  </a:cubicBezTo>
                  <a:cubicBezTo>
                    <a:pt x="3031" y="355"/>
                    <a:pt x="3061" y="349"/>
                    <a:pt x="3082" y="342"/>
                  </a:cubicBezTo>
                  <a:close/>
                  <a:moveTo>
                    <a:pt x="3082" y="108"/>
                  </a:moveTo>
                  <a:lnTo>
                    <a:pt x="3082" y="291"/>
                  </a:lnTo>
                  <a:cubicBezTo>
                    <a:pt x="3070" y="289"/>
                    <a:pt x="3054" y="288"/>
                    <a:pt x="3036" y="288"/>
                  </a:cubicBezTo>
                  <a:cubicBezTo>
                    <a:pt x="3017" y="288"/>
                    <a:pt x="3001" y="289"/>
                    <a:pt x="2986" y="289"/>
                  </a:cubicBezTo>
                  <a:lnTo>
                    <a:pt x="2986" y="142"/>
                  </a:lnTo>
                  <a:cubicBezTo>
                    <a:pt x="3018" y="130"/>
                    <a:pt x="3050" y="119"/>
                    <a:pt x="3082" y="108"/>
                  </a:cubicBezTo>
                  <a:close/>
                  <a:moveTo>
                    <a:pt x="2986" y="3651"/>
                  </a:moveTo>
                  <a:cubicBezTo>
                    <a:pt x="3011" y="3691"/>
                    <a:pt x="3047" y="3722"/>
                    <a:pt x="3082" y="3730"/>
                  </a:cubicBezTo>
                  <a:lnTo>
                    <a:pt x="3082" y="3820"/>
                  </a:lnTo>
                  <a:cubicBezTo>
                    <a:pt x="3042" y="3820"/>
                    <a:pt x="3003" y="3818"/>
                    <a:pt x="2990" y="3797"/>
                  </a:cubicBezTo>
                  <a:cubicBezTo>
                    <a:pt x="2989" y="3795"/>
                    <a:pt x="2987" y="3793"/>
                    <a:pt x="2986" y="3791"/>
                  </a:cubicBezTo>
                  <a:lnTo>
                    <a:pt x="2986" y="3651"/>
                  </a:lnTo>
                  <a:close/>
                  <a:moveTo>
                    <a:pt x="2986" y="1895"/>
                  </a:moveTo>
                  <a:cubicBezTo>
                    <a:pt x="3024" y="1911"/>
                    <a:pt x="3048" y="1929"/>
                    <a:pt x="3048" y="1953"/>
                  </a:cubicBezTo>
                  <a:cubicBezTo>
                    <a:pt x="3048" y="1979"/>
                    <a:pt x="3065" y="2026"/>
                    <a:pt x="3082" y="2053"/>
                  </a:cubicBezTo>
                  <a:lnTo>
                    <a:pt x="3082" y="3122"/>
                  </a:lnTo>
                  <a:cubicBezTo>
                    <a:pt x="3067" y="3114"/>
                    <a:pt x="3044" y="3089"/>
                    <a:pt x="3013" y="3048"/>
                  </a:cubicBezTo>
                  <a:cubicBezTo>
                    <a:pt x="3005" y="3037"/>
                    <a:pt x="2996" y="3028"/>
                    <a:pt x="2986" y="3020"/>
                  </a:cubicBezTo>
                  <a:lnTo>
                    <a:pt x="2986" y="1895"/>
                  </a:lnTo>
                  <a:close/>
                  <a:moveTo>
                    <a:pt x="2986" y="1117"/>
                  </a:moveTo>
                  <a:cubicBezTo>
                    <a:pt x="2991" y="1117"/>
                    <a:pt x="2996" y="1118"/>
                    <a:pt x="3002" y="1118"/>
                  </a:cubicBezTo>
                  <a:cubicBezTo>
                    <a:pt x="3065" y="1124"/>
                    <a:pt x="3099" y="1308"/>
                    <a:pt x="3030" y="1308"/>
                  </a:cubicBezTo>
                  <a:cubicBezTo>
                    <a:pt x="3016" y="1308"/>
                    <a:pt x="3001" y="1310"/>
                    <a:pt x="2986" y="1312"/>
                  </a:cubicBezTo>
                  <a:lnTo>
                    <a:pt x="2986" y="1117"/>
                  </a:lnTo>
                  <a:close/>
                  <a:moveTo>
                    <a:pt x="3082" y="786"/>
                  </a:moveTo>
                  <a:lnTo>
                    <a:pt x="3082" y="718"/>
                  </a:lnTo>
                  <a:cubicBezTo>
                    <a:pt x="3134" y="730"/>
                    <a:pt x="3164" y="747"/>
                    <a:pt x="3134" y="767"/>
                  </a:cubicBezTo>
                  <a:cubicBezTo>
                    <a:pt x="3120" y="776"/>
                    <a:pt x="3102" y="782"/>
                    <a:pt x="3082" y="786"/>
                  </a:cubicBezTo>
                  <a:close/>
                  <a:moveTo>
                    <a:pt x="3082" y="1466"/>
                  </a:moveTo>
                  <a:lnTo>
                    <a:pt x="3082" y="1432"/>
                  </a:lnTo>
                  <a:cubicBezTo>
                    <a:pt x="3095" y="1450"/>
                    <a:pt x="3098" y="1465"/>
                    <a:pt x="3082" y="1466"/>
                  </a:cubicBezTo>
                  <a:close/>
                  <a:moveTo>
                    <a:pt x="3082" y="3304"/>
                  </a:moveTo>
                  <a:lnTo>
                    <a:pt x="3082" y="3245"/>
                  </a:lnTo>
                  <a:cubicBezTo>
                    <a:pt x="3134" y="3256"/>
                    <a:pt x="3163" y="3314"/>
                    <a:pt x="3103" y="3309"/>
                  </a:cubicBezTo>
                  <a:cubicBezTo>
                    <a:pt x="3096" y="3308"/>
                    <a:pt x="3089" y="3306"/>
                    <a:pt x="3082" y="3304"/>
                  </a:cubicBezTo>
                  <a:close/>
                  <a:moveTo>
                    <a:pt x="3217" y="3315"/>
                  </a:moveTo>
                  <a:lnTo>
                    <a:pt x="3217" y="3359"/>
                  </a:lnTo>
                  <a:cubicBezTo>
                    <a:pt x="3177" y="3346"/>
                    <a:pt x="3158" y="3315"/>
                    <a:pt x="3205" y="3315"/>
                  </a:cubicBezTo>
                  <a:cubicBezTo>
                    <a:pt x="3209" y="3314"/>
                    <a:pt x="3213" y="3314"/>
                    <a:pt x="3217" y="3315"/>
                  </a:cubicBezTo>
                  <a:close/>
                  <a:moveTo>
                    <a:pt x="3217" y="3152"/>
                  </a:moveTo>
                  <a:lnTo>
                    <a:pt x="3217" y="3225"/>
                  </a:lnTo>
                  <a:cubicBezTo>
                    <a:pt x="3196" y="3231"/>
                    <a:pt x="3178" y="3241"/>
                    <a:pt x="3160" y="3231"/>
                  </a:cubicBezTo>
                  <a:cubicBezTo>
                    <a:pt x="3127" y="3213"/>
                    <a:pt x="3136" y="3156"/>
                    <a:pt x="3190" y="3148"/>
                  </a:cubicBezTo>
                  <a:cubicBezTo>
                    <a:pt x="3199" y="3148"/>
                    <a:pt x="3208" y="3149"/>
                    <a:pt x="3217" y="3152"/>
                  </a:cubicBezTo>
                  <a:moveTo>
                    <a:pt x="3217" y="1354"/>
                  </a:moveTo>
                  <a:lnTo>
                    <a:pt x="3217" y="1443"/>
                  </a:lnTo>
                  <a:cubicBezTo>
                    <a:pt x="3142" y="1425"/>
                    <a:pt x="3131" y="1359"/>
                    <a:pt x="3209" y="1354"/>
                  </a:cubicBezTo>
                  <a:cubicBezTo>
                    <a:pt x="3212" y="1354"/>
                    <a:pt x="3214" y="1354"/>
                    <a:pt x="3217" y="1354"/>
                  </a:cubicBezTo>
                  <a:close/>
                  <a:moveTo>
                    <a:pt x="3217" y="1176"/>
                  </a:moveTo>
                  <a:lnTo>
                    <a:pt x="3217" y="1251"/>
                  </a:lnTo>
                  <a:cubicBezTo>
                    <a:pt x="3169" y="1264"/>
                    <a:pt x="3143" y="1214"/>
                    <a:pt x="3196" y="1180"/>
                  </a:cubicBezTo>
                  <a:cubicBezTo>
                    <a:pt x="3203" y="1177"/>
                    <a:pt x="3210" y="1176"/>
                    <a:pt x="3217" y="1176"/>
                  </a:cubicBezTo>
                  <a:close/>
                  <a:moveTo>
                    <a:pt x="3217" y="861"/>
                  </a:moveTo>
                  <a:lnTo>
                    <a:pt x="3217" y="900"/>
                  </a:lnTo>
                  <a:cubicBezTo>
                    <a:pt x="3193" y="907"/>
                    <a:pt x="3197" y="917"/>
                    <a:pt x="3217" y="928"/>
                  </a:cubicBezTo>
                  <a:lnTo>
                    <a:pt x="3217" y="1104"/>
                  </a:lnTo>
                  <a:cubicBezTo>
                    <a:pt x="3173" y="1090"/>
                    <a:pt x="3125" y="1084"/>
                    <a:pt x="3082" y="1080"/>
                  </a:cubicBezTo>
                  <a:lnTo>
                    <a:pt x="3082" y="824"/>
                  </a:lnTo>
                  <a:cubicBezTo>
                    <a:pt x="3131" y="832"/>
                    <a:pt x="3185" y="846"/>
                    <a:pt x="3217" y="861"/>
                  </a:cubicBezTo>
                  <a:moveTo>
                    <a:pt x="3217" y="81"/>
                  </a:moveTo>
                  <a:lnTo>
                    <a:pt x="3217" y="544"/>
                  </a:lnTo>
                  <a:cubicBezTo>
                    <a:pt x="3179" y="556"/>
                    <a:pt x="3141" y="636"/>
                    <a:pt x="3082" y="658"/>
                  </a:cubicBezTo>
                  <a:lnTo>
                    <a:pt x="3082" y="342"/>
                  </a:lnTo>
                  <a:cubicBezTo>
                    <a:pt x="3137" y="325"/>
                    <a:pt x="3144" y="299"/>
                    <a:pt x="3082" y="291"/>
                  </a:cubicBezTo>
                  <a:lnTo>
                    <a:pt x="3082" y="108"/>
                  </a:lnTo>
                  <a:cubicBezTo>
                    <a:pt x="3127" y="94"/>
                    <a:pt x="3172" y="83"/>
                    <a:pt x="3217" y="81"/>
                  </a:cubicBezTo>
                  <a:close/>
                  <a:moveTo>
                    <a:pt x="3082" y="3730"/>
                  </a:moveTo>
                  <a:cubicBezTo>
                    <a:pt x="3096" y="3733"/>
                    <a:pt x="3110" y="3733"/>
                    <a:pt x="3123" y="3728"/>
                  </a:cubicBezTo>
                  <a:cubicBezTo>
                    <a:pt x="3147" y="3719"/>
                    <a:pt x="3182" y="3724"/>
                    <a:pt x="3217" y="3727"/>
                  </a:cubicBezTo>
                  <a:lnTo>
                    <a:pt x="3217" y="3803"/>
                  </a:lnTo>
                  <a:lnTo>
                    <a:pt x="3188" y="3847"/>
                  </a:lnTo>
                  <a:lnTo>
                    <a:pt x="3186" y="3843"/>
                  </a:lnTo>
                  <a:cubicBezTo>
                    <a:pt x="3174" y="3819"/>
                    <a:pt x="3127" y="3820"/>
                    <a:pt x="3082" y="3820"/>
                  </a:cubicBezTo>
                  <a:lnTo>
                    <a:pt x="3082" y="3730"/>
                  </a:lnTo>
                  <a:close/>
                  <a:moveTo>
                    <a:pt x="3082" y="2053"/>
                  </a:moveTo>
                  <a:cubicBezTo>
                    <a:pt x="3101" y="2082"/>
                    <a:pt x="3120" y="2089"/>
                    <a:pt x="3123" y="2034"/>
                  </a:cubicBezTo>
                  <a:cubicBezTo>
                    <a:pt x="3128" y="1925"/>
                    <a:pt x="3128" y="1856"/>
                    <a:pt x="3174" y="1856"/>
                  </a:cubicBezTo>
                  <a:cubicBezTo>
                    <a:pt x="3220" y="1856"/>
                    <a:pt x="3180" y="1798"/>
                    <a:pt x="3163" y="1717"/>
                  </a:cubicBezTo>
                  <a:cubicBezTo>
                    <a:pt x="3147" y="1644"/>
                    <a:pt x="3131" y="1541"/>
                    <a:pt x="3217" y="1515"/>
                  </a:cubicBezTo>
                  <a:lnTo>
                    <a:pt x="3217" y="2820"/>
                  </a:lnTo>
                  <a:cubicBezTo>
                    <a:pt x="3182" y="2846"/>
                    <a:pt x="3134" y="2870"/>
                    <a:pt x="3117" y="2898"/>
                  </a:cubicBezTo>
                  <a:cubicBezTo>
                    <a:pt x="3088" y="2944"/>
                    <a:pt x="3111" y="2991"/>
                    <a:pt x="3111" y="3071"/>
                  </a:cubicBezTo>
                  <a:cubicBezTo>
                    <a:pt x="3111" y="3116"/>
                    <a:pt x="3102" y="3132"/>
                    <a:pt x="3082" y="3122"/>
                  </a:cubicBezTo>
                  <a:lnTo>
                    <a:pt x="3082" y="2053"/>
                  </a:lnTo>
                  <a:close/>
                  <a:moveTo>
                    <a:pt x="3217" y="900"/>
                  </a:moveTo>
                  <a:lnTo>
                    <a:pt x="3217" y="861"/>
                  </a:lnTo>
                  <a:cubicBezTo>
                    <a:pt x="3248" y="875"/>
                    <a:pt x="3258" y="890"/>
                    <a:pt x="3220" y="899"/>
                  </a:cubicBezTo>
                  <a:cubicBezTo>
                    <a:pt x="3219" y="899"/>
                    <a:pt x="3218" y="900"/>
                    <a:pt x="3217" y="900"/>
                  </a:cubicBezTo>
                  <a:close/>
                  <a:moveTo>
                    <a:pt x="3217" y="1251"/>
                  </a:moveTo>
                  <a:cubicBezTo>
                    <a:pt x="3224" y="1249"/>
                    <a:pt x="3231" y="1245"/>
                    <a:pt x="3239" y="1240"/>
                  </a:cubicBezTo>
                  <a:cubicBezTo>
                    <a:pt x="3291" y="1207"/>
                    <a:pt x="3260" y="1173"/>
                    <a:pt x="3217" y="1176"/>
                  </a:cubicBezTo>
                  <a:lnTo>
                    <a:pt x="3217" y="1251"/>
                  </a:lnTo>
                  <a:close/>
                  <a:moveTo>
                    <a:pt x="3217" y="3225"/>
                  </a:moveTo>
                  <a:lnTo>
                    <a:pt x="3217" y="3152"/>
                  </a:lnTo>
                  <a:cubicBezTo>
                    <a:pt x="3276" y="3174"/>
                    <a:pt x="3318" y="3257"/>
                    <a:pt x="3273" y="3231"/>
                  </a:cubicBezTo>
                  <a:cubicBezTo>
                    <a:pt x="3251" y="3218"/>
                    <a:pt x="3233" y="3220"/>
                    <a:pt x="3217" y="3225"/>
                  </a:cubicBezTo>
                  <a:close/>
                  <a:moveTo>
                    <a:pt x="3217" y="3359"/>
                  </a:moveTo>
                  <a:lnTo>
                    <a:pt x="3217" y="3315"/>
                  </a:lnTo>
                  <a:cubicBezTo>
                    <a:pt x="3270" y="3318"/>
                    <a:pt x="3308" y="3365"/>
                    <a:pt x="3253" y="3365"/>
                  </a:cubicBezTo>
                  <a:cubicBezTo>
                    <a:pt x="3240" y="3365"/>
                    <a:pt x="3227" y="3363"/>
                    <a:pt x="3217" y="3359"/>
                  </a:cubicBezTo>
                  <a:close/>
                  <a:moveTo>
                    <a:pt x="3425" y="3387"/>
                  </a:moveTo>
                  <a:lnTo>
                    <a:pt x="3425" y="3466"/>
                  </a:lnTo>
                  <a:cubicBezTo>
                    <a:pt x="3377" y="3458"/>
                    <a:pt x="3334" y="3394"/>
                    <a:pt x="3425" y="3387"/>
                  </a:cubicBezTo>
                  <a:close/>
                  <a:moveTo>
                    <a:pt x="3425" y="996"/>
                  </a:moveTo>
                  <a:lnTo>
                    <a:pt x="3425" y="1489"/>
                  </a:lnTo>
                  <a:cubicBezTo>
                    <a:pt x="3361" y="1468"/>
                    <a:pt x="3292" y="1449"/>
                    <a:pt x="3244" y="1446"/>
                  </a:cubicBezTo>
                  <a:cubicBezTo>
                    <a:pt x="3234" y="1446"/>
                    <a:pt x="3225" y="1445"/>
                    <a:pt x="3217" y="1443"/>
                  </a:cubicBezTo>
                  <a:lnTo>
                    <a:pt x="3217" y="1354"/>
                  </a:lnTo>
                  <a:cubicBezTo>
                    <a:pt x="3294" y="1344"/>
                    <a:pt x="3274" y="1278"/>
                    <a:pt x="3324" y="1239"/>
                  </a:cubicBezTo>
                  <a:cubicBezTo>
                    <a:pt x="3376" y="1199"/>
                    <a:pt x="3376" y="1199"/>
                    <a:pt x="3295" y="1141"/>
                  </a:cubicBezTo>
                  <a:cubicBezTo>
                    <a:pt x="3273" y="1125"/>
                    <a:pt x="3246" y="1113"/>
                    <a:pt x="3217" y="1104"/>
                  </a:cubicBezTo>
                  <a:lnTo>
                    <a:pt x="3217" y="928"/>
                  </a:lnTo>
                  <a:cubicBezTo>
                    <a:pt x="3254" y="950"/>
                    <a:pt x="3350" y="977"/>
                    <a:pt x="3425" y="996"/>
                  </a:cubicBezTo>
                  <a:moveTo>
                    <a:pt x="3425" y="485"/>
                  </a:moveTo>
                  <a:cubicBezTo>
                    <a:pt x="3415" y="496"/>
                    <a:pt x="3408" y="513"/>
                    <a:pt x="3399" y="536"/>
                  </a:cubicBezTo>
                  <a:cubicBezTo>
                    <a:pt x="3389" y="562"/>
                    <a:pt x="3401" y="573"/>
                    <a:pt x="3425" y="576"/>
                  </a:cubicBezTo>
                  <a:lnTo>
                    <a:pt x="3425" y="485"/>
                  </a:lnTo>
                  <a:close/>
                  <a:moveTo>
                    <a:pt x="3425" y="106"/>
                  </a:moveTo>
                  <a:lnTo>
                    <a:pt x="3425" y="363"/>
                  </a:lnTo>
                  <a:cubicBezTo>
                    <a:pt x="3378" y="383"/>
                    <a:pt x="3328" y="395"/>
                    <a:pt x="3295" y="392"/>
                  </a:cubicBezTo>
                  <a:cubicBezTo>
                    <a:pt x="3232" y="386"/>
                    <a:pt x="3272" y="542"/>
                    <a:pt x="3226" y="542"/>
                  </a:cubicBezTo>
                  <a:cubicBezTo>
                    <a:pt x="3223" y="542"/>
                    <a:pt x="3220" y="543"/>
                    <a:pt x="3217" y="544"/>
                  </a:cubicBezTo>
                  <a:lnTo>
                    <a:pt x="3217" y="81"/>
                  </a:lnTo>
                  <a:cubicBezTo>
                    <a:pt x="3229" y="80"/>
                    <a:pt x="3242" y="80"/>
                    <a:pt x="3255" y="81"/>
                  </a:cubicBezTo>
                  <a:cubicBezTo>
                    <a:pt x="3339" y="81"/>
                    <a:pt x="3342" y="110"/>
                    <a:pt x="3425" y="106"/>
                  </a:cubicBezTo>
                  <a:moveTo>
                    <a:pt x="3217" y="3727"/>
                  </a:moveTo>
                  <a:cubicBezTo>
                    <a:pt x="3234" y="3729"/>
                    <a:pt x="3251" y="3729"/>
                    <a:pt x="3266" y="3727"/>
                  </a:cubicBezTo>
                  <a:lnTo>
                    <a:pt x="3217" y="3803"/>
                  </a:lnTo>
                  <a:lnTo>
                    <a:pt x="3217" y="3727"/>
                  </a:lnTo>
                  <a:close/>
                  <a:moveTo>
                    <a:pt x="3217" y="1515"/>
                  </a:moveTo>
                  <a:cubicBezTo>
                    <a:pt x="3225" y="1513"/>
                    <a:pt x="3234" y="1511"/>
                    <a:pt x="3244" y="1510"/>
                  </a:cubicBezTo>
                  <a:cubicBezTo>
                    <a:pt x="3297" y="1503"/>
                    <a:pt x="3372" y="1535"/>
                    <a:pt x="3425" y="1573"/>
                  </a:cubicBezTo>
                  <a:lnTo>
                    <a:pt x="3425" y="2516"/>
                  </a:lnTo>
                  <a:cubicBezTo>
                    <a:pt x="3408" y="2545"/>
                    <a:pt x="3391" y="2570"/>
                    <a:pt x="3353" y="2570"/>
                  </a:cubicBezTo>
                  <a:cubicBezTo>
                    <a:pt x="3290" y="2570"/>
                    <a:pt x="3255" y="2714"/>
                    <a:pt x="3255" y="2766"/>
                  </a:cubicBezTo>
                  <a:cubicBezTo>
                    <a:pt x="3255" y="2786"/>
                    <a:pt x="3238" y="2804"/>
                    <a:pt x="3217" y="2820"/>
                  </a:cubicBezTo>
                  <a:lnTo>
                    <a:pt x="3217" y="1515"/>
                  </a:lnTo>
                  <a:close/>
                  <a:moveTo>
                    <a:pt x="3425" y="3466"/>
                  </a:moveTo>
                  <a:cubicBezTo>
                    <a:pt x="3428" y="3466"/>
                    <a:pt x="3431" y="3467"/>
                    <a:pt x="3435" y="3467"/>
                  </a:cubicBezTo>
                  <a:cubicBezTo>
                    <a:pt x="3488" y="3467"/>
                    <a:pt x="3494" y="3383"/>
                    <a:pt x="3444" y="3386"/>
                  </a:cubicBezTo>
                  <a:cubicBezTo>
                    <a:pt x="3437" y="3386"/>
                    <a:pt x="3431" y="3386"/>
                    <a:pt x="3425" y="3387"/>
                  </a:cubicBezTo>
                  <a:lnTo>
                    <a:pt x="3425" y="3466"/>
                  </a:lnTo>
                  <a:close/>
                  <a:moveTo>
                    <a:pt x="3628" y="3457"/>
                  </a:moveTo>
                  <a:lnTo>
                    <a:pt x="3628" y="3472"/>
                  </a:lnTo>
                  <a:cubicBezTo>
                    <a:pt x="3623" y="3475"/>
                    <a:pt x="3614" y="3476"/>
                    <a:pt x="3599" y="3476"/>
                  </a:cubicBezTo>
                  <a:cubicBezTo>
                    <a:pt x="3530" y="3473"/>
                    <a:pt x="3485" y="3431"/>
                    <a:pt x="3572" y="3437"/>
                  </a:cubicBezTo>
                  <a:cubicBezTo>
                    <a:pt x="3595" y="3437"/>
                    <a:pt x="3619" y="3447"/>
                    <a:pt x="3628" y="3457"/>
                  </a:cubicBezTo>
                  <a:close/>
                  <a:moveTo>
                    <a:pt x="3628" y="2390"/>
                  </a:moveTo>
                  <a:cubicBezTo>
                    <a:pt x="3626" y="2390"/>
                    <a:pt x="3623" y="2391"/>
                    <a:pt x="3620" y="2392"/>
                  </a:cubicBezTo>
                  <a:cubicBezTo>
                    <a:pt x="3585" y="2398"/>
                    <a:pt x="3598" y="2439"/>
                    <a:pt x="3628" y="2445"/>
                  </a:cubicBezTo>
                  <a:lnTo>
                    <a:pt x="3628" y="2390"/>
                  </a:lnTo>
                  <a:close/>
                  <a:moveTo>
                    <a:pt x="3628" y="1207"/>
                  </a:moveTo>
                  <a:lnTo>
                    <a:pt x="3628" y="1329"/>
                  </a:lnTo>
                  <a:cubicBezTo>
                    <a:pt x="3576" y="1328"/>
                    <a:pt x="3553" y="1357"/>
                    <a:pt x="3612" y="1412"/>
                  </a:cubicBezTo>
                  <a:cubicBezTo>
                    <a:pt x="3618" y="1418"/>
                    <a:pt x="3624" y="1423"/>
                    <a:pt x="3628" y="1429"/>
                  </a:cubicBezTo>
                  <a:lnTo>
                    <a:pt x="3628" y="1536"/>
                  </a:lnTo>
                  <a:cubicBezTo>
                    <a:pt x="3615" y="1548"/>
                    <a:pt x="3597" y="1552"/>
                    <a:pt x="3578" y="1544"/>
                  </a:cubicBezTo>
                  <a:cubicBezTo>
                    <a:pt x="3549" y="1533"/>
                    <a:pt x="3489" y="1510"/>
                    <a:pt x="3425" y="1489"/>
                  </a:cubicBezTo>
                  <a:lnTo>
                    <a:pt x="3425" y="996"/>
                  </a:lnTo>
                  <a:cubicBezTo>
                    <a:pt x="3453" y="1004"/>
                    <a:pt x="3479" y="1010"/>
                    <a:pt x="3497" y="1014"/>
                  </a:cubicBezTo>
                  <a:cubicBezTo>
                    <a:pt x="3586" y="1037"/>
                    <a:pt x="3557" y="1173"/>
                    <a:pt x="3628" y="1207"/>
                  </a:cubicBezTo>
                  <a:moveTo>
                    <a:pt x="3628" y="447"/>
                  </a:moveTo>
                  <a:lnTo>
                    <a:pt x="3628" y="695"/>
                  </a:lnTo>
                  <a:cubicBezTo>
                    <a:pt x="3605" y="692"/>
                    <a:pt x="3584" y="686"/>
                    <a:pt x="3566" y="674"/>
                  </a:cubicBezTo>
                  <a:cubicBezTo>
                    <a:pt x="3491" y="628"/>
                    <a:pt x="3676" y="571"/>
                    <a:pt x="3601" y="565"/>
                  </a:cubicBezTo>
                  <a:cubicBezTo>
                    <a:pt x="3552" y="561"/>
                    <a:pt x="3469" y="582"/>
                    <a:pt x="3425" y="576"/>
                  </a:cubicBezTo>
                  <a:lnTo>
                    <a:pt x="3425" y="485"/>
                  </a:lnTo>
                  <a:cubicBezTo>
                    <a:pt x="3446" y="461"/>
                    <a:pt x="3477" y="461"/>
                    <a:pt x="3560" y="461"/>
                  </a:cubicBezTo>
                  <a:cubicBezTo>
                    <a:pt x="3592" y="461"/>
                    <a:pt x="3614" y="455"/>
                    <a:pt x="3628" y="447"/>
                  </a:cubicBezTo>
                  <a:close/>
                  <a:moveTo>
                    <a:pt x="3628" y="264"/>
                  </a:moveTo>
                  <a:cubicBezTo>
                    <a:pt x="3540" y="281"/>
                    <a:pt x="3568" y="343"/>
                    <a:pt x="3612" y="358"/>
                  </a:cubicBezTo>
                  <a:cubicBezTo>
                    <a:pt x="3618" y="359"/>
                    <a:pt x="3623" y="362"/>
                    <a:pt x="3628" y="366"/>
                  </a:cubicBezTo>
                  <a:lnTo>
                    <a:pt x="3628" y="264"/>
                  </a:lnTo>
                  <a:close/>
                  <a:moveTo>
                    <a:pt x="3628" y="110"/>
                  </a:moveTo>
                  <a:lnTo>
                    <a:pt x="3628" y="202"/>
                  </a:lnTo>
                  <a:cubicBezTo>
                    <a:pt x="3586" y="226"/>
                    <a:pt x="3557" y="253"/>
                    <a:pt x="3532" y="288"/>
                  </a:cubicBezTo>
                  <a:cubicBezTo>
                    <a:pt x="3512" y="317"/>
                    <a:pt x="3470" y="343"/>
                    <a:pt x="3425" y="363"/>
                  </a:cubicBezTo>
                  <a:lnTo>
                    <a:pt x="3425" y="106"/>
                  </a:lnTo>
                  <a:cubicBezTo>
                    <a:pt x="3433" y="106"/>
                    <a:pt x="3441" y="105"/>
                    <a:pt x="3451" y="104"/>
                  </a:cubicBezTo>
                  <a:cubicBezTo>
                    <a:pt x="3496" y="99"/>
                    <a:pt x="3568" y="102"/>
                    <a:pt x="3628" y="110"/>
                  </a:cubicBezTo>
                  <a:close/>
                  <a:moveTo>
                    <a:pt x="3425" y="1573"/>
                  </a:moveTo>
                  <a:cubicBezTo>
                    <a:pt x="3464" y="1601"/>
                    <a:pt x="3491" y="1632"/>
                    <a:pt x="3491" y="1654"/>
                  </a:cubicBezTo>
                  <a:cubicBezTo>
                    <a:pt x="3491" y="1706"/>
                    <a:pt x="3520" y="1735"/>
                    <a:pt x="3578" y="1717"/>
                  </a:cubicBezTo>
                  <a:cubicBezTo>
                    <a:pt x="3625" y="1703"/>
                    <a:pt x="3599" y="1662"/>
                    <a:pt x="3628" y="1651"/>
                  </a:cubicBezTo>
                  <a:lnTo>
                    <a:pt x="3628" y="2121"/>
                  </a:lnTo>
                  <a:cubicBezTo>
                    <a:pt x="3570" y="2128"/>
                    <a:pt x="3487" y="2172"/>
                    <a:pt x="3532" y="2172"/>
                  </a:cubicBezTo>
                  <a:cubicBezTo>
                    <a:pt x="3560" y="2172"/>
                    <a:pt x="3602" y="2194"/>
                    <a:pt x="3628" y="2225"/>
                  </a:cubicBezTo>
                  <a:lnTo>
                    <a:pt x="3628" y="2348"/>
                  </a:lnTo>
                  <a:cubicBezTo>
                    <a:pt x="3567" y="2420"/>
                    <a:pt x="3501" y="2422"/>
                    <a:pt x="3462" y="2460"/>
                  </a:cubicBezTo>
                  <a:cubicBezTo>
                    <a:pt x="3446" y="2476"/>
                    <a:pt x="3436" y="2497"/>
                    <a:pt x="3425" y="2516"/>
                  </a:cubicBezTo>
                  <a:lnTo>
                    <a:pt x="3425" y="1573"/>
                  </a:lnTo>
                  <a:close/>
                  <a:moveTo>
                    <a:pt x="3628" y="1536"/>
                  </a:moveTo>
                  <a:lnTo>
                    <a:pt x="3628" y="1429"/>
                  </a:lnTo>
                  <a:cubicBezTo>
                    <a:pt x="3661" y="1471"/>
                    <a:pt x="3652" y="1515"/>
                    <a:pt x="3628" y="1536"/>
                  </a:cubicBezTo>
                  <a:close/>
                  <a:moveTo>
                    <a:pt x="3628" y="2445"/>
                  </a:moveTo>
                  <a:cubicBezTo>
                    <a:pt x="3631" y="2446"/>
                    <a:pt x="3633" y="2446"/>
                    <a:pt x="3636" y="2446"/>
                  </a:cubicBezTo>
                  <a:cubicBezTo>
                    <a:pt x="3669" y="2446"/>
                    <a:pt x="3663" y="2388"/>
                    <a:pt x="3628" y="2390"/>
                  </a:cubicBezTo>
                  <a:lnTo>
                    <a:pt x="3628" y="2445"/>
                  </a:lnTo>
                  <a:close/>
                  <a:moveTo>
                    <a:pt x="3628" y="3472"/>
                  </a:moveTo>
                  <a:lnTo>
                    <a:pt x="3628" y="3457"/>
                  </a:lnTo>
                  <a:cubicBezTo>
                    <a:pt x="3634" y="3463"/>
                    <a:pt x="3635" y="3468"/>
                    <a:pt x="3628" y="3472"/>
                  </a:cubicBezTo>
                  <a:close/>
                  <a:moveTo>
                    <a:pt x="3671" y="2355"/>
                  </a:moveTo>
                  <a:lnTo>
                    <a:pt x="3671" y="2395"/>
                  </a:lnTo>
                  <a:cubicBezTo>
                    <a:pt x="3662" y="2382"/>
                    <a:pt x="3661" y="2365"/>
                    <a:pt x="3671" y="2355"/>
                  </a:cubicBezTo>
                  <a:close/>
                  <a:moveTo>
                    <a:pt x="3671" y="1230"/>
                  </a:moveTo>
                  <a:lnTo>
                    <a:pt x="3671" y="1336"/>
                  </a:lnTo>
                  <a:cubicBezTo>
                    <a:pt x="3656" y="1332"/>
                    <a:pt x="3641" y="1330"/>
                    <a:pt x="3628" y="1329"/>
                  </a:cubicBezTo>
                  <a:lnTo>
                    <a:pt x="3628" y="1207"/>
                  </a:lnTo>
                  <a:cubicBezTo>
                    <a:pt x="3631" y="1208"/>
                    <a:pt x="3633" y="1209"/>
                    <a:pt x="3635" y="1210"/>
                  </a:cubicBezTo>
                  <a:cubicBezTo>
                    <a:pt x="3648" y="1215"/>
                    <a:pt x="3660" y="1222"/>
                    <a:pt x="3671" y="1230"/>
                  </a:cubicBezTo>
                  <a:close/>
                  <a:moveTo>
                    <a:pt x="3671" y="260"/>
                  </a:moveTo>
                  <a:lnTo>
                    <a:pt x="3671" y="698"/>
                  </a:lnTo>
                  <a:cubicBezTo>
                    <a:pt x="3656" y="698"/>
                    <a:pt x="3642" y="697"/>
                    <a:pt x="3628" y="695"/>
                  </a:cubicBezTo>
                  <a:lnTo>
                    <a:pt x="3628" y="447"/>
                  </a:lnTo>
                  <a:cubicBezTo>
                    <a:pt x="3664" y="425"/>
                    <a:pt x="3655" y="385"/>
                    <a:pt x="3628" y="366"/>
                  </a:cubicBezTo>
                  <a:lnTo>
                    <a:pt x="3628" y="264"/>
                  </a:lnTo>
                  <a:cubicBezTo>
                    <a:pt x="3640" y="262"/>
                    <a:pt x="3654" y="260"/>
                    <a:pt x="3671" y="260"/>
                  </a:cubicBezTo>
                  <a:close/>
                  <a:moveTo>
                    <a:pt x="3671" y="117"/>
                  </a:moveTo>
                  <a:lnTo>
                    <a:pt x="3671" y="181"/>
                  </a:lnTo>
                  <a:cubicBezTo>
                    <a:pt x="3655" y="188"/>
                    <a:pt x="3641" y="195"/>
                    <a:pt x="3628" y="202"/>
                  </a:cubicBezTo>
                  <a:lnTo>
                    <a:pt x="3628" y="110"/>
                  </a:lnTo>
                  <a:cubicBezTo>
                    <a:pt x="3643" y="112"/>
                    <a:pt x="3658" y="114"/>
                    <a:pt x="3671" y="117"/>
                  </a:cubicBezTo>
                  <a:close/>
                  <a:moveTo>
                    <a:pt x="3628" y="2225"/>
                  </a:moveTo>
                  <a:cubicBezTo>
                    <a:pt x="3655" y="2257"/>
                    <a:pt x="3667" y="2299"/>
                    <a:pt x="3635" y="2339"/>
                  </a:cubicBezTo>
                  <a:cubicBezTo>
                    <a:pt x="3633" y="2342"/>
                    <a:pt x="3631" y="2345"/>
                    <a:pt x="3628" y="2348"/>
                  </a:cubicBezTo>
                  <a:lnTo>
                    <a:pt x="3628" y="2225"/>
                  </a:lnTo>
                  <a:close/>
                  <a:moveTo>
                    <a:pt x="3628" y="1651"/>
                  </a:moveTo>
                  <a:cubicBezTo>
                    <a:pt x="3635" y="1648"/>
                    <a:pt x="3644" y="1647"/>
                    <a:pt x="3658" y="1648"/>
                  </a:cubicBezTo>
                  <a:cubicBezTo>
                    <a:pt x="3663" y="1648"/>
                    <a:pt x="3667" y="1649"/>
                    <a:pt x="3671" y="1651"/>
                  </a:cubicBezTo>
                  <a:lnTo>
                    <a:pt x="3671" y="2127"/>
                  </a:lnTo>
                  <a:lnTo>
                    <a:pt x="3670" y="2126"/>
                  </a:lnTo>
                  <a:cubicBezTo>
                    <a:pt x="3661" y="2120"/>
                    <a:pt x="3646" y="2119"/>
                    <a:pt x="3628" y="2121"/>
                  </a:cubicBezTo>
                  <a:lnTo>
                    <a:pt x="3628" y="1651"/>
                  </a:lnTo>
                  <a:close/>
                  <a:moveTo>
                    <a:pt x="3671" y="181"/>
                  </a:moveTo>
                  <a:cubicBezTo>
                    <a:pt x="3686" y="175"/>
                    <a:pt x="3703" y="168"/>
                    <a:pt x="3722" y="162"/>
                  </a:cubicBezTo>
                  <a:cubicBezTo>
                    <a:pt x="3769" y="145"/>
                    <a:pt x="3733" y="128"/>
                    <a:pt x="3671" y="117"/>
                  </a:cubicBezTo>
                  <a:lnTo>
                    <a:pt x="3671" y="181"/>
                  </a:lnTo>
                  <a:close/>
                  <a:moveTo>
                    <a:pt x="3671" y="1336"/>
                  </a:moveTo>
                  <a:lnTo>
                    <a:pt x="3671" y="1230"/>
                  </a:lnTo>
                  <a:cubicBezTo>
                    <a:pt x="3726" y="1274"/>
                    <a:pt x="3743" y="1356"/>
                    <a:pt x="3676" y="1337"/>
                  </a:cubicBezTo>
                  <a:cubicBezTo>
                    <a:pt x="3674" y="1337"/>
                    <a:pt x="3672" y="1336"/>
                    <a:pt x="3671" y="1336"/>
                  </a:cubicBezTo>
                  <a:close/>
                  <a:moveTo>
                    <a:pt x="3671" y="2395"/>
                  </a:moveTo>
                  <a:lnTo>
                    <a:pt x="3671" y="2355"/>
                  </a:lnTo>
                  <a:cubicBezTo>
                    <a:pt x="3676" y="2350"/>
                    <a:pt x="3682" y="2347"/>
                    <a:pt x="3692" y="2345"/>
                  </a:cubicBezTo>
                  <a:cubicBezTo>
                    <a:pt x="3748" y="2328"/>
                    <a:pt x="3761" y="2418"/>
                    <a:pt x="3714" y="2418"/>
                  </a:cubicBezTo>
                  <a:cubicBezTo>
                    <a:pt x="3695" y="2418"/>
                    <a:pt x="3679" y="2408"/>
                    <a:pt x="3671" y="2395"/>
                  </a:cubicBezTo>
                  <a:close/>
                  <a:moveTo>
                    <a:pt x="3900" y="2107"/>
                  </a:moveTo>
                  <a:cubicBezTo>
                    <a:pt x="3863" y="2103"/>
                    <a:pt x="3896" y="2106"/>
                    <a:pt x="3865" y="2181"/>
                  </a:cubicBezTo>
                  <a:cubicBezTo>
                    <a:pt x="3840" y="2239"/>
                    <a:pt x="3857" y="2256"/>
                    <a:pt x="3900" y="2275"/>
                  </a:cubicBezTo>
                  <a:lnTo>
                    <a:pt x="3900" y="2107"/>
                  </a:lnTo>
                  <a:close/>
                  <a:moveTo>
                    <a:pt x="3900" y="173"/>
                  </a:moveTo>
                  <a:lnTo>
                    <a:pt x="3900" y="716"/>
                  </a:lnTo>
                  <a:cubicBezTo>
                    <a:pt x="3890" y="711"/>
                    <a:pt x="3879" y="706"/>
                    <a:pt x="3866" y="703"/>
                  </a:cubicBezTo>
                  <a:cubicBezTo>
                    <a:pt x="3802" y="689"/>
                    <a:pt x="3733" y="699"/>
                    <a:pt x="3671" y="698"/>
                  </a:cubicBezTo>
                  <a:lnTo>
                    <a:pt x="3671" y="260"/>
                  </a:lnTo>
                  <a:cubicBezTo>
                    <a:pt x="3674" y="260"/>
                    <a:pt x="3678" y="260"/>
                    <a:pt x="3681" y="260"/>
                  </a:cubicBezTo>
                  <a:cubicBezTo>
                    <a:pt x="3816" y="260"/>
                    <a:pt x="3806" y="180"/>
                    <a:pt x="3900" y="173"/>
                  </a:cubicBezTo>
                  <a:close/>
                  <a:moveTo>
                    <a:pt x="3671" y="1651"/>
                  </a:moveTo>
                  <a:cubicBezTo>
                    <a:pt x="3732" y="1670"/>
                    <a:pt x="3724" y="1795"/>
                    <a:pt x="3768" y="1838"/>
                  </a:cubicBezTo>
                  <a:cubicBezTo>
                    <a:pt x="3814" y="1884"/>
                    <a:pt x="3900" y="1902"/>
                    <a:pt x="3883" y="1942"/>
                  </a:cubicBezTo>
                  <a:cubicBezTo>
                    <a:pt x="3878" y="1954"/>
                    <a:pt x="3887" y="1971"/>
                    <a:pt x="3900" y="1989"/>
                  </a:cubicBezTo>
                  <a:lnTo>
                    <a:pt x="3900" y="2080"/>
                  </a:lnTo>
                  <a:cubicBezTo>
                    <a:pt x="3810" y="2083"/>
                    <a:pt x="3767" y="2111"/>
                    <a:pt x="3745" y="2149"/>
                  </a:cubicBezTo>
                  <a:cubicBezTo>
                    <a:pt x="3722" y="2189"/>
                    <a:pt x="3710" y="2156"/>
                    <a:pt x="3671" y="2127"/>
                  </a:cubicBezTo>
                  <a:lnTo>
                    <a:pt x="3671" y="1651"/>
                  </a:lnTo>
                  <a:close/>
                  <a:moveTo>
                    <a:pt x="3900" y="2275"/>
                  </a:moveTo>
                  <a:lnTo>
                    <a:pt x="3900" y="2107"/>
                  </a:lnTo>
                  <a:cubicBezTo>
                    <a:pt x="3903" y="2107"/>
                    <a:pt x="3907" y="2107"/>
                    <a:pt x="3912" y="2108"/>
                  </a:cubicBezTo>
                  <a:cubicBezTo>
                    <a:pt x="4003" y="2103"/>
                    <a:pt x="4016" y="2172"/>
                    <a:pt x="4042" y="2228"/>
                  </a:cubicBezTo>
                  <a:cubicBezTo>
                    <a:pt x="4068" y="2285"/>
                    <a:pt x="4050" y="2341"/>
                    <a:pt x="3964" y="2302"/>
                  </a:cubicBezTo>
                  <a:cubicBezTo>
                    <a:pt x="3939" y="2291"/>
                    <a:pt x="3917" y="2283"/>
                    <a:pt x="3900" y="2275"/>
                  </a:cubicBezTo>
                  <a:moveTo>
                    <a:pt x="5234" y="1315"/>
                  </a:moveTo>
                  <a:cubicBezTo>
                    <a:pt x="5212" y="1313"/>
                    <a:pt x="5190" y="1309"/>
                    <a:pt x="5154" y="1293"/>
                  </a:cubicBezTo>
                  <a:cubicBezTo>
                    <a:pt x="5092" y="1265"/>
                    <a:pt x="5030" y="1382"/>
                    <a:pt x="5126" y="1457"/>
                  </a:cubicBezTo>
                  <a:cubicBezTo>
                    <a:pt x="5162" y="1486"/>
                    <a:pt x="5200" y="1495"/>
                    <a:pt x="5234" y="1492"/>
                  </a:cubicBezTo>
                  <a:lnTo>
                    <a:pt x="5234" y="1315"/>
                  </a:lnTo>
                  <a:close/>
                  <a:moveTo>
                    <a:pt x="5234" y="248"/>
                  </a:moveTo>
                  <a:lnTo>
                    <a:pt x="5234" y="332"/>
                  </a:lnTo>
                  <a:cubicBezTo>
                    <a:pt x="5219" y="339"/>
                    <a:pt x="5215" y="349"/>
                    <a:pt x="5231" y="363"/>
                  </a:cubicBezTo>
                  <a:cubicBezTo>
                    <a:pt x="5232" y="364"/>
                    <a:pt x="5233" y="365"/>
                    <a:pt x="5234" y="366"/>
                  </a:cubicBezTo>
                  <a:lnTo>
                    <a:pt x="5234" y="408"/>
                  </a:lnTo>
                  <a:cubicBezTo>
                    <a:pt x="5214" y="436"/>
                    <a:pt x="5170" y="463"/>
                    <a:pt x="5220" y="490"/>
                  </a:cubicBezTo>
                  <a:cubicBezTo>
                    <a:pt x="5225" y="493"/>
                    <a:pt x="5230" y="496"/>
                    <a:pt x="5234" y="500"/>
                  </a:cubicBezTo>
                  <a:lnTo>
                    <a:pt x="5234" y="613"/>
                  </a:lnTo>
                  <a:cubicBezTo>
                    <a:pt x="5224" y="619"/>
                    <a:pt x="5211" y="623"/>
                    <a:pt x="5197" y="623"/>
                  </a:cubicBezTo>
                  <a:cubicBezTo>
                    <a:pt x="5122" y="623"/>
                    <a:pt x="5202" y="674"/>
                    <a:pt x="5145" y="732"/>
                  </a:cubicBezTo>
                  <a:cubicBezTo>
                    <a:pt x="5087" y="790"/>
                    <a:pt x="5104" y="830"/>
                    <a:pt x="5024" y="830"/>
                  </a:cubicBezTo>
                  <a:cubicBezTo>
                    <a:pt x="4943" y="830"/>
                    <a:pt x="5122" y="957"/>
                    <a:pt x="5030" y="957"/>
                  </a:cubicBezTo>
                  <a:cubicBezTo>
                    <a:pt x="4937" y="957"/>
                    <a:pt x="4909" y="1072"/>
                    <a:pt x="5001" y="1060"/>
                  </a:cubicBezTo>
                  <a:cubicBezTo>
                    <a:pt x="5093" y="1049"/>
                    <a:pt x="5087" y="1089"/>
                    <a:pt x="4989" y="1135"/>
                  </a:cubicBezTo>
                  <a:cubicBezTo>
                    <a:pt x="4891" y="1181"/>
                    <a:pt x="4736" y="1181"/>
                    <a:pt x="4690" y="1256"/>
                  </a:cubicBezTo>
                  <a:cubicBezTo>
                    <a:pt x="4644" y="1331"/>
                    <a:pt x="4471" y="1325"/>
                    <a:pt x="4471" y="1395"/>
                  </a:cubicBezTo>
                  <a:cubicBezTo>
                    <a:pt x="4471" y="1464"/>
                    <a:pt x="4442" y="1717"/>
                    <a:pt x="4309" y="1671"/>
                  </a:cubicBezTo>
                  <a:cubicBezTo>
                    <a:pt x="4177" y="1625"/>
                    <a:pt x="4148" y="1493"/>
                    <a:pt x="4096" y="1412"/>
                  </a:cubicBezTo>
                  <a:cubicBezTo>
                    <a:pt x="4044" y="1331"/>
                    <a:pt x="4125" y="1245"/>
                    <a:pt x="4073" y="1216"/>
                  </a:cubicBezTo>
                  <a:cubicBezTo>
                    <a:pt x="4021" y="1187"/>
                    <a:pt x="4188" y="1055"/>
                    <a:pt x="4131" y="1095"/>
                  </a:cubicBezTo>
                  <a:cubicBezTo>
                    <a:pt x="4073" y="1135"/>
                    <a:pt x="3981" y="1078"/>
                    <a:pt x="4062" y="1060"/>
                  </a:cubicBezTo>
                  <a:cubicBezTo>
                    <a:pt x="4142" y="1043"/>
                    <a:pt x="4114" y="962"/>
                    <a:pt x="4056" y="980"/>
                  </a:cubicBezTo>
                  <a:cubicBezTo>
                    <a:pt x="3998" y="997"/>
                    <a:pt x="3935" y="968"/>
                    <a:pt x="4010" y="911"/>
                  </a:cubicBezTo>
                  <a:cubicBezTo>
                    <a:pt x="4085" y="853"/>
                    <a:pt x="4050" y="870"/>
                    <a:pt x="3998" y="853"/>
                  </a:cubicBezTo>
                  <a:cubicBezTo>
                    <a:pt x="3953" y="838"/>
                    <a:pt x="3965" y="753"/>
                    <a:pt x="3900" y="716"/>
                  </a:cubicBezTo>
                  <a:lnTo>
                    <a:pt x="3900" y="173"/>
                  </a:lnTo>
                  <a:cubicBezTo>
                    <a:pt x="3910" y="172"/>
                    <a:pt x="3922" y="172"/>
                    <a:pt x="3935" y="173"/>
                  </a:cubicBezTo>
                  <a:cubicBezTo>
                    <a:pt x="4067" y="185"/>
                    <a:pt x="4073" y="271"/>
                    <a:pt x="4142" y="254"/>
                  </a:cubicBezTo>
                  <a:cubicBezTo>
                    <a:pt x="4211" y="237"/>
                    <a:pt x="4062" y="87"/>
                    <a:pt x="4234" y="190"/>
                  </a:cubicBezTo>
                  <a:cubicBezTo>
                    <a:pt x="4407" y="294"/>
                    <a:pt x="4281" y="179"/>
                    <a:pt x="4355" y="179"/>
                  </a:cubicBezTo>
                  <a:cubicBezTo>
                    <a:pt x="4430" y="179"/>
                    <a:pt x="4304" y="69"/>
                    <a:pt x="4436" y="75"/>
                  </a:cubicBezTo>
                  <a:cubicBezTo>
                    <a:pt x="4569" y="81"/>
                    <a:pt x="4569" y="0"/>
                    <a:pt x="4736" y="0"/>
                  </a:cubicBezTo>
                  <a:cubicBezTo>
                    <a:pt x="4937" y="0"/>
                    <a:pt x="5300" y="167"/>
                    <a:pt x="5116" y="144"/>
                  </a:cubicBezTo>
                  <a:cubicBezTo>
                    <a:pt x="4932" y="121"/>
                    <a:pt x="4684" y="116"/>
                    <a:pt x="4799" y="185"/>
                  </a:cubicBezTo>
                  <a:cubicBezTo>
                    <a:pt x="4914" y="254"/>
                    <a:pt x="4937" y="121"/>
                    <a:pt x="4978" y="185"/>
                  </a:cubicBezTo>
                  <a:cubicBezTo>
                    <a:pt x="5018" y="248"/>
                    <a:pt x="5087" y="185"/>
                    <a:pt x="5133" y="225"/>
                  </a:cubicBezTo>
                  <a:cubicBezTo>
                    <a:pt x="5162" y="250"/>
                    <a:pt x="5198" y="255"/>
                    <a:pt x="5234" y="248"/>
                  </a:cubicBezTo>
                  <a:close/>
                  <a:moveTo>
                    <a:pt x="3900" y="1989"/>
                  </a:moveTo>
                  <a:cubicBezTo>
                    <a:pt x="3930" y="2032"/>
                    <a:pt x="3981" y="2080"/>
                    <a:pt x="3912" y="2080"/>
                  </a:cubicBezTo>
                  <a:cubicBezTo>
                    <a:pt x="3908" y="2080"/>
                    <a:pt x="3904" y="2080"/>
                    <a:pt x="3900" y="2080"/>
                  </a:cubicBezTo>
                  <a:lnTo>
                    <a:pt x="3900" y="1989"/>
                  </a:lnTo>
                  <a:close/>
                  <a:moveTo>
                    <a:pt x="5614" y="970"/>
                  </a:moveTo>
                  <a:cubicBezTo>
                    <a:pt x="5662" y="970"/>
                    <a:pt x="5696" y="1052"/>
                    <a:pt x="5634" y="1052"/>
                  </a:cubicBezTo>
                  <a:cubicBezTo>
                    <a:pt x="5573" y="1052"/>
                    <a:pt x="5531" y="963"/>
                    <a:pt x="5614" y="970"/>
                  </a:cubicBezTo>
                  <a:close/>
                  <a:moveTo>
                    <a:pt x="5234" y="332"/>
                  </a:moveTo>
                  <a:lnTo>
                    <a:pt x="5234" y="248"/>
                  </a:lnTo>
                  <a:cubicBezTo>
                    <a:pt x="5256" y="244"/>
                    <a:pt x="5279" y="236"/>
                    <a:pt x="5300" y="225"/>
                  </a:cubicBezTo>
                  <a:cubicBezTo>
                    <a:pt x="5358" y="196"/>
                    <a:pt x="5531" y="294"/>
                    <a:pt x="5433" y="306"/>
                  </a:cubicBezTo>
                  <a:cubicBezTo>
                    <a:pt x="5365" y="314"/>
                    <a:pt x="5269" y="316"/>
                    <a:pt x="5234" y="332"/>
                  </a:cubicBezTo>
                  <a:close/>
                  <a:moveTo>
                    <a:pt x="5234" y="408"/>
                  </a:moveTo>
                  <a:lnTo>
                    <a:pt x="5234" y="366"/>
                  </a:lnTo>
                  <a:cubicBezTo>
                    <a:pt x="5248" y="381"/>
                    <a:pt x="5244" y="395"/>
                    <a:pt x="5234" y="408"/>
                  </a:cubicBezTo>
                  <a:close/>
                  <a:moveTo>
                    <a:pt x="5234" y="613"/>
                  </a:moveTo>
                  <a:lnTo>
                    <a:pt x="5234" y="500"/>
                  </a:lnTo>
                  <a:cubicBezTo>
                    <a:pt x="5279" y="534"/>
                    <a:pt x="5273" y="591"/>
                    <a:pt x="5234" y="613"/>
                  </a:cubicBezTo>
                  <a:close/>
                  <a:moveTo>
                    <a:pt x="5234" y="1492"/>
                  </a:moveTo>
                  <a:lnTo>
                    <a:pt x="5234" y="1315"/>
                  </a:lnTo>
                  <a:cubicBezTo>
                    <a:pt x="5250" y="1317"/>
                    <a:pt x="5265" y="1317"/>
                    <a:pt x="5284" y="1320"/>
                  </a:cubicBezTo>
                  <a:cubicBezTo>
                    <a:pt x="5373" y="1293"/>
                    <a:pt x="5421" y="1361"/>
                    <a:pt x="5373" y="1416"/>
                  </a:cubicBezTo>
                  <a:cubicBezTo>
                    <a:pt x="5343" y="1451"/>
                    <a:pt x="5292" y="1487"/>
                    <a:pt x="5234" y="1492"/>
                  </a:cubicBez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23"/>
            <p:cNvSpPr/>
            <p:nvPr/>
          </p:nvSpPr>
          <p:spPr>
            <a:xfrm>
              <a:off x="2655037" y="2889707"/>
              <a:ext cx="949516" cy="1006313"/>
            </a:xfrm>
            <a:custGeom>
              <a:rect b="b" l="l" r="r" t="t"/>
              <a:pathLst>
                <a:path extrusionOk="0" h="2740" w="2585">
                  <a:moveTo>
                    <a:pt x="38" y="859"/>
                  </a:moveTo>
                  <a:lnTo>
                    <a:pt x="38" y="961"/>
                  </a:lnTo>
                  <a:cubicBezTo>
                    <a:pt x="13" y="924"/>
                    <a:pt x="3" y="891"/>
                    <a:pt x="28" y="869"/>
                  </a:cubicBezTo>
                  <a:cubicBezTo>
                    <a:pt x="32" y="865"/>
                    <a:pt x="35" y="862"/>
                    <a:pt x="38" y="859"/>
                  </a:cubicBezTo>
                  <a:close/>
                  <a:moveTo>
                    <a:pt x="38" y="632"/>
                  </a:moveTo>
                  <a:lnTo>
                    <a:pt x="38" y="780"/>
                  </a:lnTo>
                  <a:cubicBezTo>
                    <a:pt x="33" y="774"/>
                    <a:pt x="27" y="767"/>
                    <a:pt x="22" y="759"/>
                  </a:cubicBezTo>
                  <a:cubicBezTo>
                    <a:pt x="0" y="729"/>
                    <a:pt x="16" y="676"/>
                    <a:pt x="38" y="632"/>
                  </a:cubicBezTo>
                  <a:close/>
                  <a:moveTo>
                    <a:pt x="38" y="358"/>
                  </a:moveTo>
                  <a:cubicBezTo>
                    <a:pt x="33" y="367"/>
                    <a:pt x="28" y="376"/>
                    <a:pt x="22" y="386"/>
                  </a:cubicBezTo>
                  <a:cubicBezTo>
                    <a:pt x="28" y="390"/>
                    <a:pt x="33" y="389"/>
                    <a:pt x="38" y="385"/>
                  </a:cubicBezTo>
                  <a:lnTo>
                    <a:pt x="38" y="358"/>
                  </a:lnTo>
                  <a:close/>
                  <a:moveTo>
                    <a:pt x="2138" y="2109"/>
                  </a:moveTo>
                  <a:cubicBezTo>
                    <a:pt x="2121" y="2154"/>
                    <a:pt x="2115" y="2214"/>
                    <a:pt x="2138" y="2240"/>
                  </a:cubicBezTo>
                  <a:lnTo>
                    <a:pt x="2138" y="2109"/>
                  </a:lnTo>
                  <a:close/>
                  <a:moveTo>
                    <a:pt x="2138" y="1854"/>
                  </a:moveTo>
                  <a:cubicBezTo>
                    <a:pt x="2136" y="1855"/>
                    <a:pt x="2133" y="1856"/>
                    <a:pt x="2131" y="1857"/>
                  </a:cubicBezTo>
                  <a:cubicBezTo>
                    <a:pt x="2109" y="1864"/>
                    <a:pt x="2108" y="1877"/>
                    <a:pt x="2125" y="1897"/>
                  </a:cubicBezTo>
                  <a:cubicBezTo>
                    <a:pt x="2129" y="1903"/>
                    <a:pt x="2134" y="1905"/>
                    <a:pt x="2138" y="1905"/>
                  </a:cubicBezTo>
                  <a:lnTo>
                    <a:pt x="2138" y="1854"/>
                  </a:lnTo>
                  <a:close/>
                  <a:moveTo>
                    <a:pt x="2138" y="1006"/>
                  </a:moveTo>
                  <a:lnTo>
                    <a:pt x="2138" y="1435"/>
                  </a:lnTo>
                  <a:cubicBezTo>
                    <a:pt x="2133" y="1439"/>
                    <a:pt x="2128" y="1442"/>
                    <a:pt x="2124" y="1446"/>
                  </a:cubicBezTo>
                  <a:cubicBezTo>
                    <a:pt x="2051" y="1500"/>
                    <a:pt x="2033" y="1628"/>
                    <a:pt x="1990" y="1646"/>
                  </a:cubicBezTo>
                  <a:cubicBezTo>
                    <a:pt x="1948" y="1664"/>
                    <a:pt x="2002" y="1695"/>
                    <a:pt x="2027" y="1743"/>
                  </a:cubicBezTo>
                  <a:cubicBezTo>
                    <a:pt x="2051" y="1792"/>
                    <a:pt x="2057" y="1950"/>
                    <a:pt x="2027" y="2011"/>
                  </a:cubicBezTo>
                  <a:cubicBezTo>
                    <a:pt x="1996" y="2072"/>
                    <a:pt x="1942" y="2144"/>
                    <a:pt x="1893" y="2151"/>
                  </a:cubicBezTo>
                  <a:cubicBezTo>
                    <a:pt x="1844" y="2157"/>
                    <a:pt x="1838" y="2242"/>
                    <a:pt x="1875" y="2266"/>
                  </a:cubicBezTo>
                  <a:cubicBezTo>
                    <a:pt x="1911" y="2290"/>
                    <a:pt x="1863" y="2345"/>
                    <a:pt x="1790" y="2351"/>
                  </a:cubicBezTo>
                  <a:cubicBezTo>
                    <a:pt x="1717" y="2357"/>
                    <a:pt x="1796" y="2576"/>
                    <a:pt x="1729" y="2582"/>
                  </a:cubicBezTo>
                  <a:cubicBezTo>
                    <a:pt x="1662" y="2588"/>
                    <a:pt x="1583" y="2673"/>
                    <a:pt x="1486" y="2685"/>
                  </a:cubicBezTo>
                  <a:cubicBezTo>
                    <a:pt x="1389" y="2697"/>
                    <a:pt x="1273" y="2740"/>
                    <a:pt x="1231" y="2661"/>
                  </a:cubicBezTo>
                  <a:cubicBezTo>
                    <a:pt x="1188" y="2582"/>
                    <a:pt x="1261" y="2533"/>
                    <a:pt x="1188" y="2448"/>
                  </a:cubicBezTo>
                  <a:cubicBezTo>
                    <a:pt x="1115" y="2363"/>
                    <a:pt x="1158" y="2290"/>
                    <a:pt x="1103" y="2211"/>
                  </a:cubicBezTo>
                  <a:cubicBezTo>
                    <a:pt x="1049" y="2132"/>
                    <a:pt x="994" y="1993"/>
                    <a:pt x="1049" y="1920"/>
                  </a:cubicBezTo>
                  <a:cubicBezTo>
                    <a:pt x="1103" y="1847"/>
                    <a:pt x="1127" y="1792"/>
                    <a:pt x="1079" y="1774"/>
                  </a:cubicBezTo>
                  <a:cubicBezTo>
                    <a:pt x="1030" y="1756"/>
                    <a:pt x="1103" y="1671"/>
                    <a:pt x="1036" y="1628"/>
                  </a:cubicBezTo>
                  <a:cubicBezTo>
                    <a:pt x="970" y="1586"/>
                    <a:pt x="927" y="1470"/>
                    <a:pt x="951" y="1415"/>
                  </a:cubicBezTo>
                  <a:cubicBezTo>
                    <a:pt x="976" y="1361"/>
                    <a:pt x="982" y="1270"/>
                    <a:pt x="903" y="1270"/>
                  </a:cubicBezTo>
                  <a:cubicBezTo>
                    <a:pt x="824" y="1270"/>
                    <a:pt x="696" y="1209"/>
                    <a:pt x="617" y="1233"/>
                  </a:cubicBezTo>
                  <a:cubicBezTo>
                    <a:pt x="538" y="1257"/>
                    <a:pt x="477" y="1276"/>
                    <a:pt x="423" y="1294"/>
                  </a:cubicBezTo>
                  <a:cubicBezTo>
                    <a:pt x="368" y="1312"/>
                    <a:pt x="271" y="1203"/>
                    <a:pt x="192" y="1124"/>
                  </a:cubicBezTo>
                  <a:cubicBezTo>
                    <a:pt x="145" y="1077"/>
                    <a:pt x="75" y="1015"/>
                    <a:pt x="38" y="961"/>
                  </a:cubicBezTo>
                  <a:lnTo>
                    <a:pt x="38" y="859"/>
                  </a:lnTo>
                  <a:cubicBezTo>
                    <a:pt x="75" y="821"/>
                    <a:pt x="60" y="805"/>
                    <a:pt x="38" y="780"/>
                  </a:cubicBezTo>
                  <a:lnTo>
                    <a:pt x="38" y="632"/>
                  </a:lnTo>
                  <a:cubicBezTo>
                    <a:pt x="47" y="616"/>
                    <a:pt x="56" y="601"/>
                    <a:pt x="64" y="589"/>
                  </a:cubicBezTo>
                  <a:cubicBezTo>
                    <a:pt x="95" y="547"/>
                    <a:pt x="113" y="401"/>
                    <a:pt x="174" y="395"/>
                  </a:cubicBezTo>
                  <a:cubicBezTo>
                    <a:pt x="234" y="389"/>
                    <a:pt x="277" y="322"/>
                    <a:pt x="277" y="267"/>
                  </a:cubicBezTo>
                  <a:cubicBezTo>
                    <a:pt x="277" y="212"/>
                    <a:pt x="319" y="164"/>
                    <a:pt x="380" y="152"/>
                  </a:cubicBezTo>
                  <a:cubicBezTo>
                    <a:pt x="441" y="140"/>
                    <a:pt x="453" y="97"/>
                    <a:pt x="562" y="97"/>
                  </a:cubicBezTo>
                  <a:cubicBezTo>
                    <a:pt x="672" y="97"/>
                    <a:pt x="702" y="42"/>
                    <a:pt x="818" y="42"/>
                  </a:cubicBezTo>
                  <a:cubicBezTo>
                    <a:pt x="933" y="42"/>
                    <a:pt x="1018" y="0"/>
                    <a:pt x="1006" y="91"/>
                  </a:cubicBezTo>
                  <a:cubicBezTo>
                    <a:pt x="994" y="182"/>
                    <a:pt x="1109" y="200"/>
                    <a:pt x="1170" y="237"/>
                  </a:cubicBezTo>
                  <a:cubicBezTo>
                    <a:pt x="1231" y="273"/>
                    <a:pt x="1316" y="322"/>
                    <a:pt x="1340" y="267"/>
                  </a:cubicBezTo>
                  <a:cubicBezTo>
                    <a:pt x="1364" y="212"/>
                    <a:pt x="1443" y="231"/>
                    <a:pt x="1510" y="243"/>
                  </a:cubicBezTo>
                  <a:cubicBezTo>
                    <a:pt x="1576" y="255"/>
                    <a:pt x="1690" y="279"/>
                    <a:pt x="1751" y="273"/>
                  </a:cubicBezTo>
                  <a:lnTo>
                    <a:pt x="1798" y="365"/>
                  </a:lnTo>
                  <a:cubicBezTo>
                    <a:pt x="1765" y="383"/>
                    <a:pt x="1858" y="591"/>
                    <a:pt x="1899" y="668"/>
                  </a:cubicBezTo>
                  <a:cubicBezTo>
                    <a:pt x="1942" y="747"/>
                    <a:pt x="1990" y="875"/>
                    <a:pt x="2063" y="948"/>
                  </a:cubicBezTo>
                  <a:cubicBezTo>
                    <a:pt x="2088" y="972"/>
                    <a:pt x="2113" y="992"/>
                    <a:pt x="2138" y="1006"/>
                  </a:cubicBezTo>
                  <a:close/>
                  <a:moveTo>
                    <a:pt x="48" y="339"/>
                  </a:moveTo>
                  <a:cubicBezTo>
                    <a:pt x="45" y="345"/>
                    <a:pt x="42" y="351"/>
                    <a:pt x="38" y="358"/>
                  </a:cubicBezTo>
                  <a:lnTo>
                    <a:pt x="38" y="385"/>
                  </a:lnTo>
                  <a:cubicBezTo>
                    <a:pt x="46" y="380"/>
                    <a:pt x="51" y="369"/>
                    <a:pt x="53" y="358"/>
                  </a:cubicBezTo>
                  <a:cubicBezTo>
                    <a:pt x="55" y="350"/>
                    <a:pt x="53" y="343"/>
                    <a:pt x="48" y="339"/>
                  </a:cubicBezTo>
                  <a:close/>
                  <a:moveTo>
                    <a:pt x="2138" y="1905"/>
                  </a:moveTo>
                  <a:lnTo>
                    <a:pt x="2138" y="1854"/>
                  </a:lnTo>
                  <a:cubicBezTo>
                    <a:pt x="2154" y="1849"/>
                    <a:pt x="2165" y="1858"/>
                    <a:pt x="2162" y="1875"/>
                  </a:cubicBezTo>
                  <a:cubicBezTo>
                    <a:pt x="2159" y="1889"/>
                    <a:pt x="2149" y="1906"/>
                    <a:pt x="2138" y="1905"/>
                  </a:cubicBezTo>
                  <a:close/>
                  <a:moveTo>
                    <a:pt x="2256" y="1950"/>
                  </a:moveTo>
                  <a:lnTo>
                    <a:pt x="2256" y="2382"/>
                  </a:lnTo>
                  <a:cubicBezTo>
                    <a:pt x="2242" y="2398"/>
                    <a:pt x="2226" y="2410"/>
                    <a:pt x="2209" y="2414"/>
                  </a:cubicBezTo>
                  <a:cubicBezTo>
                    <a:pt x="2146" y="2425"/>
                    <a:pt x="2174" y="2280"/>
                    <a:pt x="2138" y="2241"/>
                  </a:cubicBezTo>
                  <a:lnTo>
                    <a:pt x="2138" y="2240"/>
                  </a:lnTo>
                  <a:lnTo>
                    <a:pt x="2138" y="2109"/>
                  </a:lnTo>
                  <a:cubicBezTo>
                    <a:pt x="2146" y="2085"/>
                    <a:pt x="2158" y="2066"/>
                    <a:pt x="2170" y="2057"/>
                  </a:cubicBezTo>
                  <a:cubicBezTo>
                    <a:pt x="2189" y="2042"/>
                    <a:pt x="2222" y="1993"/>
                    <a:pt x="2256" y="1950"/>
                  </a:cubicBezTo>
                  <a:close/>
                  <a:moveTo>
                    <a:pt x="2256" y="1033"/>
                  </a:moveTo>
                  <a:lnTo>
                    <a:pt x="2256" y="1304"/>
                  </a:lnTo>
                  <a:cubicBezTo>
                    <a:pt x="2215" y="1357"/>
                    <a:pt x="2172" y="1405"/>
                    <a:pt x="2138" y="1435"/>
                  </a:cubicBezTo>
                  <a:lnTo>
                    <a:pt x="2138" y="1006"/>
                  </a:lnTo>
                  <a:cubicBezTo>
                    <a:pt x="2178" y="1029"/>
                    <a:pt x="2218" y="1039"/>
                    <a:pt x="2256" y="1033"/>
                  </a:cubicBezTo>
                  <a:close/>
                  <a:moveTo>
                    <a:pt x="2550" y="1587"/>
                  </a:moveTo>
                  <a:cubicBezTo>
                    <a:pt x="2570" y="1576"/>
                    <a:pt x="2585" y="1585"/>
                    <a:pt x="2581" y="1605"/>
                  </a:cubicBezTo>
                  <a:cubicBezTo>
                    <a:pt x="2578" y="1624"/>
                    <a:pt x="2561" y="1647"/>
                    <a:pt x="2544" y="1627"/>
                  </a:cubicBezTo>
                  <a:cubicBezTo>
                    <a:pt x="2527" y="1606"/>
                    <a:pt x="2529" y="1593"/>
                    <a:pt x="2550" y="1587"/>
                  </a:cubicBezTo>
                  <a:close/>
                  <a:moveTo>
                    <a:pt x="2511" y="1187"/>
                  </a:moveTo>
                  <a:cubicBezTo>
                    <a:pt x="2531" y="1177"/>
                    <a:pt x="2546" y="1186"/>
                    <a:pt x="2542" y="1205"/>
                  </a:cubicBezTo>
                  <a:cubicBezTo>
                    <a:pt x="2538" y="1224"/>
                    <a:pt x="2522" y="1247"/>
                    <a:pt x="2505" y="1227"/>
                  </a:cubicBezTo>
                  <a:cubicBezTo>
                    <a:pt x="2488" y="1206"/>
                    <a:pt x="2489" y="1193"/>
                    <a:pt x="2511" y="1187"/>
                  </a:cubicBezTo>
                  <a:close/>
                  <a:moveTo>
                    <a:pt x="2441" y="1003"/>
                  </a:moveTo>
                  <a:cubicBezTo>
                    <a:pt x="2419" y="1009"/>
                    <a:pt x="2418" y="1022"/>
                    <a:pt x="2434" y="1043"/>
                  </a:cubicBezTo>
                  <a:cubicBezTo>
                    <a:pt x="2451" y="1063"/>
                    <a:pt x="2468" y="1040"/>
                    <a:pt x="2472" y="1021"/>
                  </a:cubicBezTo>
                  <a:cubicBezTo>
                    <a:pt x="2476" y="1001"/>
                    <a:pt x="2460" y="992"/>
                    <a:pt x="2441" y="1003"/>
                  </a:cubicBezTo>
                  <a:close/>
                  <a:moveTo>
                    <a:pt x="2256" y="1304"/>
                  </a:moveTo>
                  <a:lnTo>
                    <a:pt x="2256" y="1033"/>
                  </a:lnTo>
                  <a:cubicBezTo>
                    <a:pt x="2265" y="1032"/>
                    <a:pt x="2273" y="1030"/>
                    <a:pt x="2282" y="1027"/>
                  </a:cubicBezTo>
                  <a:cubicBezTo>
                    <a:pt x="2349" y="1002"/>
                    <a:pt x="2422" y="996"/>
                    <a:pt x="2373" y="1112"/>
                  </a:cubicBezTo>
                  <a:cubicBezTo>
                    <a:pt x="2348" y="1170"/>
                    <a:pt x="2304" y="1241"/>
                    <a:pt x="2256" y="1304"/>
                  </a:cubicBezTo>
                  <a:close/>
                  <a:moveTo>
                    <a:pt x="2256" y="2382"/>
                  </a:moveTo>
                  <a:lnTo>
                    <a:pt x="2256" y="1950"/>
                  </a:lnTo>
                  <a:cubicBezTo>
                    <a:pt x="2285" y="1914"/>
                    <a:pt x="2315" y="1882"/>
                    <a:pt x="2338" y="1880"/>
                  </a:cubicBezTo>
                  <a:cubicBezTo>
                    <a:pt x="2409" y="1876"/>
                    <a:pt x="2409" y="1963"/>
                    <a:pt x="2362" y="2002"/>
                  </a:cubicBezTo>
                  <a:cubicBezTo>
                    <a:pt x="2315" y="2041"/>
                    <a:pt x="2409" y="2237"/>
                    <a:pt x="2358" y="2257"/>
                  </a:cubicBezTo>
                  <a:cubicBezTo>
                    <a:pt x="2321" y="2271"/>
                    <a:pt x="2293" y="2340"/>
                    <a:pt x="2256" y="2382"/>
                  </a:cubicBez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23"/>
            <p:cNvSpPr/>
            <p:nvPr/>
          </p:nvSpPr>
          <p:spPr>
            <a:xfrm>
              <a:off x="3225201" y="2015149"/>
              <a:ext cx="2079624" cy="1506060"/>
            </a:xfrm>
            <a:custGeom>
              <a:rect b="b" l="l" r="r" t="t"/>
              <a:pathLst>
                <a:path extrusionOk="0" h="4102" w="5662">
                  <a:moveTo>
                    <a:pt x="1632" y="3682"/>
                  </a:moveTo>
                  <a:lnTo>
                    <a:pt x="1632" y="3694"/>
                  </a:lnTo>
                  <a:cubicBezTo>
                    <a:pt x="1630" y="3689"/>
                    <a:pt x="1630" y="3685"/>
                    <a:pt x="1632" y="3682"/>
                  </a:cubicBezTo>
                  <a:close/>
                  <a:moveTo>
                    <a:pt x="1632" y="3546"/>
                  </a:moveTo>
                  <a:lnTo>
                    <a:pt x="1632" y="3597"/>
                  </a:lnTo>
                  <a:cubicBezTo>
                    <a:pt x="1627" y="3597"/>
                    <a:pt x="1623" y="3595"/>
                    <a:pt x="1618" y="3589"/>
                  </a:cubicBezTo>
                  <a:cubicBezTo>
                    <a:pt x="1602" y="3569"/>
                    <a:pt x="1603" y="3556"/>
                    <a:pt x="1625" y="3549"/>
                  </a:cubicBezTo>
                  <a:cubicBezTo>
                    <a:pt x="1627" y="3548"/>
                    <a:pt x="1629" y="3547"/>
                    <a:pt x="1632" y="3546"/>
                  </a:cubicBezTo>
                  <a:close/>
                  <a:moveTo>
                    <a:pt x="1632" y="3378"/>
                  </a:moveTo>
                  <a:lnTo>
                    <a:pt x="1632" y="3419"/>
                  </a:lnTo>
                  <a:cubicBezTo>
                    <a:pt x="1624" y="3429"/>
                    <a:pt x="1613" y="3434"/>
                    <a:pt x="1603" y="3421"/>
                  </a:cubicBezTo>
                  <a:cubicBezTo>
                    <a:pt x="1586" y="3400"/>
                    <a:pt x="1587" y="3387"/>
                    <a:pt x="1609" y="3381"/>
                  </a:cubicBezTo>
                  <a:cubicBezTo>
                    <a:pt x="1618" y="3376"/>
                    <a:pt x="1626" y="3375"/>
                    <a:pt x="1632" y="3378"/>
                  </a:cubicBezTo>
                  <a:close/>
                  <a:moveTo>
                    <a:pt x="1632" y="1011"/>
                  </a:moveTo>
                  <a:cubicBezTo>
                    <a:pt x="1624" y="1017"/>
                    <a:pt x="1615" y="1022"/>
                    <a:pt x="1604" y="1027"/>
                  </a:cubicBezTo>
                  <a:cubicBezTo>
                    <a:pt x="1519" y="1063"/>
                    <a:pt x="1488" y="1021"/>
                    <a:pt x="1531" y="966"/>
                  </a:cubicBezTo>
                  <a:cubicBezTo>
                    <a:pt x="1573" y="912"/>
                    <a:pt x="1598" y="875"/>
                    <a:pt x="1579" y="778"/>
                  </a:cubicBezTo>
                  <a:cubicBezTo>
                    <a:pt x="1561" y="681"/>
                    <a:pt x="1579" y="590"/>
                    <a:pt x="1519" y="602"/>
                  </a:cubicBezTo>
                  <a:cubicBezTo>
                    <a:pt x="1458" y="614"/>
                    <a:pt x="1415" y="766"/>
                    <a:pt x="1415" y="820"/>
                  </a:cubicBezTo>
                  <a:cubicBezTo>
                    <a:pt x="1415" y="875"/>
                    <a:pt x="1458" y="893"/>
                    <a:pt x="1385" y="893"/>
                  </a:cubicBezTo>
                  <a:cubicBezTo>
                    <a:pt x="1312" y="893"/>
                    <a:pt x="1288" y="820"/>
                    <a:pt x="1233" y="820"/>
                  </a:cubicBezTo>
                  <a:cubicBezTo>
                    <a:pt x="1178" y="820"/>
                    <a:pt x="1221" y="881"/>
                    <a:pt x="1166" y="881"/>
                  </a:cubicBezTo>
                  <a:cubicBezTo>
                    <a:pt x="1121" y="881"/>
                    <a:pt x="1051" y="898"/>
                    <a:pt x="984" y="921"/>
                  </a:cubicBezTo>
                  <a:cubicBezTo>
                    <a:pt x="988" y="922"/>
                    <a:pt x="992" y="923"/>
                    <a:pt x="996" y="924"/>
                  </a:cubicBezTo>
                  <a:cubicBezTo>
                    <a:pt x="1181" y="965"/>
                    <a:pt x="822" y="1242"/>
                    <a:pt x="852" y="1396"/>
                  </a:cubicBezTo>
                  <a:cubicBezTo>
                    <a:pt x="883" y="1550"/>
                    <a:pt x="852" y="1673"/>
                    <a:pt x="955" y="1673"/>
                  </a:cubicBezTo>
                  <a:cubicBezTo>
                    <a:pt x="1058" y="1673"/>
                    <a:pt x="1006" y="1847"/>
                    <a:pt x="893" y="1827"/>
                  </a:cubicBezTo>
                  <a:cubicBezTo>
                    <a:pt x="787" y="1807"/>
                    <a:pt x="744" y="1907"/>
                    <a:pt x="809" y="2056"/>
                  </a:cubicBezTo>
                  <a:cubicBezTo>
                    <a:pt x="837" y="2061"/>
                    <a:pt x="877" y="2041"/>
                    <a:pt x="907" y="2074"/>
                  </a:cubicBezTo>
                  <a:cubicBezTo>
                    <a:pt x="928" y="2097"/>
                    <a:pt x="890" y="2141"/>
                    <a:pt x="913" y="2173"/>
                  </a:cubicBezTo>
                  <a:cubicBezTo>
                    <a:pt x="941" y="2212"/>
                    <a:pt x="1034" y="2237"/>
                    <a:pt x="1060" y="2248"/>
                  </a:cubicBezTo>
                  <a:cubicBezTo>
                    <a:pt x="1222" y="2320"/>
                    <a:pt x="989" y="2441"/>
                    <a:pt x="863" y="2411"/>
                  </a:cubicBezTo>
                  <a:cubicBezTo>
                    <a:pt x="715" y="2377"/>
                    <a:pt x="563" y="2325"/>
                    <a:pt x="417" y="2250"/>
                  </a:cubicBezTo>
                  <a:cubicBezTo>
                    <a:pt x="368" y="2240"/>
                    <a:pt x="319" y="2218"/>
                    <a:pt x="279" y="2218"/>
                  </a:cubicBezTo>
                  <a:cubicBezTo>
                    <a:pt x="225" y="2218"/>
                    <a:pt x="176" y="2230"/>
                    <a:pt x="121" y="2254"/>
                  </a:cubicBezTo>
                  <a:cubicBezTo>
                    <a:pt x="67" y="2279"/>
                    <a:pt x="36" y="2333"/>
                    <a:pt x="18" y="2394"/>
                  </a:cubicBezTo>
                  <a:cubicBezTo>
                    <a:pt x="0" y="2455"/>
                    <a:pt x="42" y="2473"/>
                    <a:pt x="146" y="2473"/>
                  </a:cubicBezTo>
                  <a:cubicBezTo>
                    <a:pt x="249" y="2473"/>
                    <a:pt x="334" y="2485"/>
                    <a:pt x="328" y="2540"/>
                  </a:cubicBezTo>
                  <a:cubicBezTo>
                    <a:pt x="322" y="2594"/>
                    <a:pt x="261" y="2649"/>
                    <a:pt x="200" y="2655"/>
                  </a:cubicBezTo>
                  <a:lnTo>
                    <a:pt x="198" y="2655"/>
                  </a:lnTo>
                  <a:lnTo>
                    <a:pt x="245" y="2747"/>
                  </a:lnTo>
                  <a:cubicBezTo>
                    <a:pt x="247" y="2747"/>
                    <a:pt x="248" y="2747"/>
                    <a:pt x="249" y="2746"/>
                  </a:cubicBezTo>
                  <a:cubicBezTo>
                    <a:pt x="291" y="2740"/>
                    <a:pt x="334" y="2813"/>
                    <a:pt x="376" y="2929"/>
                  </a:cubicBezTo>
                  <a:cubicBezTo>
                    <a:pt x="419" y="3044"/>
                    <a:pt x="540" y="3184"/>
                    <a:pt x="595" y="3311"/>
                  </a:cubicBezTo>
                  <a:cubicBezTo>
                    <a:pt x="650" y="3439"/>
                    <a:pt x="717" y="3342"/>
                    <a:pt x="771" y="3305"/>
                  </a:cubicBezTo>
                  <a:cubicBezTo>
                    <a:pt x="826" y="3269"/>
                    <a:pt x="990" y="3238"/>
                    <a:pt x="1008" y="3190"/>
                  </a:cubicBezTo>
                  <a:cubicBezTo>
                    <a:pt x="1027" y="3141"/>
                    <a:pt x="1148" y="2995"/>
                    <a:pt x="1112" y="2953"/>
                  </a:cubicBezTo>
                  <a:cubicBezTo>
                    <a:pt x="1075" y="2910"/>
                    <a:pt x="1002" y="2892"/>
                    <a:pt x="941" y="2916"/>
                  </a:cubicBezTo>
                  <a:cubicBezTo>
                    <a:pt x="881" y="2941"/>
                    <a:pt x="826" y="2831"/>
                    <a:pt x="790" y="2771"/>
                  </a:cubicBezTo>
                  <a:cubicBezTo>
                    <a:pt x="753" y="2710"/>
                    <a:pt x="832" y="2692"/>
                    <a:pt x="875" y="2789"/>
                  </a:cubicBezTo>
                  <a:cubicBezTo>
                    <a:pt x="917" y="2886"/>
                    <a:pt x="984" y="2831"/>
                    <a:pt x="1051" y="2880"/>
                  </a:cubicBezTo>
                  <a:cubicBezTo>
                    <a:pt x="1118" y="2929"/>
                    <a:pt x="1099" y="2880"/>
                    <a:pt x="1209" y="2880"/>
                  </a:cubicBezTo>
                  <a:cubicBezTo>
                    <a:pt x="1318" y="2880"/>
                    <a:pt x="1312" y="2868"/>
                    <a:pt x="1397" y="2941"/>
                  </a:cubicBezTo>
                  <a:cubicBezTo>
                    <a:pt x="1482" y="3014"/>
                    <a:pt x="1531" y="3038"/>
                    <a:pt x="1585" y="3038"/>
                  </a:cubicBezTo>
                  <a:cubicBezTo>
                    <a:pt x="1640" y="3038"/>
                    <a:pt x="1561" y="3220"/>
                    <a:pt x="1616" y="3287"/>
                  </a:cubicBezTo>
                  <a:cubicBezTo>
                    <a:pt x="1621" y="3293"/>
                    <a:pt x="1626" y="3300"/>
                    <a:pt x="1632" y="3308"/>
                  </a:cubicBezTo>
                  <a:lnTo>
                    <a:pt x="1632" y="1011"/>
                  </a:lnTo>
                  <a:close/>
                  <a:moveTo>
                    <a:pt x="1632" y="678"/>
                  </a:moveTo>
                  <a:lnTo>
                    <a:pt x="1632" y="738"/>
                  </a:lnTo>
                  <a:cubicBezTo>
                    <a:pt x="1626" y="717"/>
                    <a:pt x="1624" y="696"/>
                    <a:pt x="1632" y="678"/>
                  </a:cubicBezTo>
                  <a:close/>
                  <a:moveTo>
                    <a:pt x="1632" y="3419"/>
                  </a:moveTo>
                  <a:lnTo>
                    <a:pt x="1632" y="3378"/>
                  </a:lnTo>
                  <a:cubicBezTo>
                    <a:pt x="1638" y="3381"/>
                    <a:pt x="1642" y="3388"/>
                    <a:pt x="1640" y="3399"/>
                  </a:cubicBezTo>
                  <a:cubicBezTo>
                    <a:pt x="1639" y="3406"/>
                    <a:pt x="1636" y="3413"/>
                    <a:pt x="1632" y="3419"/>
                  </a:cubicBezTo>
                  <a:close/>
                  <a:moveTo>
                    <a:pt x="1653" y="3669"/>
                  </a:moveTo>
                  <a:lnTo>
                    <a:pt x="1653" y="3719"/>
                  </a:lnTo>
                  <a:cubicBezTo>
                    <a:pt x="1649" y="3718"/>
                    <a:pt x="1646" y="3715"/>
                    <a:pt x="1642" y="3711"/>
                  </a:cubicBezTo>
                  <a:cubicBezTo>
                    <a:pt x="1637" y="3704"/>
                    <a:pt x="1633" y="3699"/>
                    <a:pt x="1632" y="3694"/>
                  </a:cubicBezTo>
                  <a:lnTo>
                    <a:pt x="1632" y="3682"/>
                  </a:lnTo>
                  <a:cubicBezTo>
                    <a:pt x="1634" y="3677"/>
                    <a:pt x="1639" y="3673"/>
                    <a:pt x="1648" y="3671"/>
                  </a:cubicBezTo>
                  <a:cubicBezTo>
                    <a:pt x="1650" y="3670"/>
                    <a:pt x="1652" y="3669"/>
                    <a:pt x="1653" y="3669"/>
                  </a:cubicBezTo>
                  <a:close/>
                  <a:moveTo>
                    <a:pt x="1653" y="3604"/>
                  </a:moveTo>
                  <a:lnTo>
                    <a:pt x="1653" y="3624"/>
                  </a:lnTo>
                  <a:cubicBezTo>
                    <a:pt x="1649" y="3616"/>
                    <a:pt x="1649" y="3609"/>
                    <a:pt x="1653" y="3604"/>
                  </a:cubicBezTo>
                  <a:close/>
                  <a:moveTo>
                    <a:pt x="1653" y="3551"/>
                  </a:moveTo>
                  <a:lnTo>
                    <a:pt x="1653" y="3576"/>
                  </a:lnTo>
                  <a:cubicBezTo>
                    <a:pt x="1649" y="3587"/>
                    <a:pt x="1641" y="3598"/>
                    <a:pt x="1632" y="3597"/>
                  </a:cubicBezTo>
                  <a:lnTo>
                    <a:pt x="1632" y="3546"/>
                  </a:lnTo>
                  <a:cubicBezTo>
                    <a:pt x="1641" y="3543"/>
                    <a:pt x="1649" y="3545"/>
                    <a:pt x="1653" y="3551"/>
                  </a:cubicBezTo>
                  <a:close/>
                  <a:moveTo>
                    <a:pt x="1653" y="987"/>
                  </a:moveTo>
                  <a:lnTo>
                    <a:pt x="1653" y="3341"/>
                  </a:lnTo>
                  <a:cubicBezTo>
                    <a:pt x="1646" y="3330"/>
                    <a:pt x="1639" y="3318"/>
                    <a:pt x="1632" y="3308"/>
                  </a:cubicBezTo>
                  <a:lnTo>
                    <a:pt x="1632" y="1011"/>
                  </a:lnTo>
                  <a:cubicBezTo>
                    <a:pt x="1642" y="1003"/>
                    <a:pt x="1648" y="995"/>
                    <a:pt x="1653" y="987"/>
                  </a:cubicBezTo>
                  <a:moveTo>
                    <a:pt x="1653" y="654"/>
                  </a:moveTo>
                  <a:lnTo>
                    <a:pt x="1653" y="857"/>
                  </a:lnTo>
                  <a:cubicBezTo>
                    <a:pt x="1638" y="852"/>
                    <a:pt x="1631" y="844"/>
                    <a:pt x="1640" y="827"/>
                  </a:cubicBezTo>
                  <a:cubicBezTo>
                    <a:pt x="1652" y="803"/>
                    <a:pt x="1639" y="770"/>
                    <a:pt x="1632" y="738"/>
                  </a:cubicBezTo>
                  <a:lnTo>
                    <a:pt x="1632" y="678"/>
                  </a:lnTo>
                  <a:cubicBezTo>
                    <a:pt x="1636" y="669"/>
                    <a:pt x="1642" y="661"/>
                    <a:pt x="1653" y="654"/>
                  </a:cubicBezTo>
                  <a:close/>
                  <a:moveTo>
                    <a:pt x="1653" y="3576"/>
                  </a:moveTo>
                  <a:lnTo>
                    <a:pt x="1653" y="3551"/>
                  </a:lnTo>
                  <a:cubicBezTo>
                    <a:pt x="1656" y="3555"/>
                    <a:pt x="1657" y="3560"/>
                    <a:pt x="1656" y="3567"/>
                  </a:cubicBezTo>
                  <a:cubicBezTo>
                    <a:pt x="1655" y="3570"/>
                    <a:pt x="1654" y="3573"/>
                    <a:pt x="1653" y="3576"/>
                  </a:cubicBezTo>
                  <a:close/>
                  <a:moveTo>
                    <a:pt x="1675" y="3746"/>
                  </a:moveTo>
                  <a:lnTo>
                    <a:pt x="1675" y="3790"/>
                  </a:lnTo>
                  <a:cubicBezTo>
                    <a:pt x="1673" y="3789"/>
                    <a:pt x="1671" y="3788"/>
                    <a:pt x="1669" y="3785"/>
                  </a:cubicBezTo>
                  <a:cubicBezTo>
                    <a:pt x="1653" y="3765"/>
                    <a:pt x="1654" y="3752"/>
                    <a:pt x="1675" y="3746"/>
                  </a:cubicBezTo>
                  <a:close/>
                  <a:moveTo>
                    <a:pt x="1675" y="3670"/>
                  </a:moveTo>
                  <a:lnTo>
                    <a:pt x="1675" y="3702"/>
                  </a:lnTo>
                  <a:cubicBezTo>
                    <a:pt x="1670" y="3712"/>
                    <a:pt x="1662" y="3720"/>
                    <a:pt x="1653" y="3719"/>
                  </a:cubicBezTo>
                  <a:lnTo>
                    <a:pt x="1653" y="3669"/>
                  </a:lnTo>
                  <a:cubicBezTo>
                    <a:pt x="1662" y="3665"/>
                    <a:pt x="1670" y="3666"/>
                    <a:pt x="1675" y="3670"/>
                  </a:cubicBezTo>
                  <a:close/>
                  <a:moveTo>
                    <a:pt x="1675" y="3593"/>
                  </a:moveTo>
                  <a:lnTo>
                    <a:pt x="1675" y="3644"/>
                  </a:lnTo>
                  <a:cubicBezTo>
                    <a:pt x="1670" y="3644"/>
                    <a:pt x="1666" y="3642"/>
                    <a:pt x="1661" y="3636"/>
                  </a:cubicBezTo>
                  <a:cubicBezTo>
                    <a:pt x="1658" y="3632"/>
                    <a:pt x="1655" y="3628"/>
                    <a:pt x="1653" y="3624"/>
                  </a:cubicBezTo>
                  <a:lnTo>
                    <a:pt x="1653" y="3604"/>
                  </a:lnTo>
                  <a:cubicBezTo>
                    <a:pt x="1656" y="3601"/>
                    <a:pt x="1661" y="3598"/>
                    <a:pt x="1668" y="3596"/>
                  </a:cubicBezTo>
                  <a:cubicBezTo>
                    <a:pt x="1670" y="3595"/>
                    <a:pt x="1673" y="3594"/>
                    <a:pt x="1675" y="3593"/>
                  </a:cubicBezTo>
                  <a:close/>
                  <a:moveTo>
                    <a:pt x="1675" y="934"/>
                  </a:moveTo>
                  <a:lnTo>
                    <a:pt x="1675" y="3377"/>
                  </a:lnTo>
                  <a:cubicBezTo>
                    <a:pt x="1668" y="3365"/>
                    <a:pt x="1660" y="3353"/>
                    <a:pt x="1653" y="3341"/>
                  </a:cubicBezTo>
                  <a:lnTo>
                    <a:pt x="1653" y="987"/>
                  </a:lnTo>
                  <a:cubicBezTo>
                    <a:pt x="1666" y="964"/>
                    <a:pt x="1663" y="942"/>
                    <a:pt x="1675" y="934"/>
                  </a:cubicBezTo>
                  <a:close/>
                  <a:moveTo>
                    <a:pt x="1675" y="644"/>
                  </a:moveTo>
                  <a:lnTo>
                    <a:pt x="1675" y="861"/>
                  </a:lnTo>
                  <a:cubicBezTo>
                    <a:pt x="1666" y="860"/>
                    <a:pt x="1659" y="859"/>
                    <a:pt x="1653" y="857"/>
                  </a:cubicBezTo>
                  <a:lnTo>
                    <a:pt x="1653" y="654"/>
                  </a:lnTo>
                  <a:cubicBezTo>
                    <a:pt x="1655" y="653"/>
                    <a:pt x="1657" y="651"/>
                    <a:pt x="1658" y="650"/>
                  </a:cubicBezTo>
                  <a:cubicBezTo>
                    <a:pt x="1665" y="646"/>
                    <a:pt x="1671" y="644"/>
                    <a:pt x="1675" y="644"/>
                  </a:cubicBezTo>
                  <a:close/>
                  <a:moveTo>
                    <a:pt x="1675" y="3644"/>
                  </a:moveTo>
                  <a:lnTo>
                    <a:pt x="1675" y="3593"/>
                  </a:lnTo>
                  <a:cubicBezTo>
                    <a:pt x="1691" y="3588"/>
                    <a:pt x="1702" y="3597"/>
                    <a:pt x="1699" y="3614"/>
                  </a:cubicBezTo>
                  <a:cubicBezTo>
                    <a:pt x="1696" y="3629"/>
                    <a:pt x="1686" y="3645"/>
                    <a:pt x="1675" y="3644"/>
                  </a:cubicBezTo>
                  <a:close/>
                  <a:moveTo>
                    <a:pt x="1675" y="3702"/>
                  </a:moveTo>
                  <a:lnTo>
                    <a:pt x="1675" y="3670"/>
                  </a:lnTo>
                  <a:cubicBezTo>
                    <a:pt x="1679" y="3674"/>
                    <a:pt x="1681" y="3681"/>
                    <a:pt x="1679" y="3689"/>
                  </a:cubicBezTo>
                  <a:cubicBezTo>
                    <a:pt x="1678" y="3693"/>
                    <a:pt x="1677" y="3698"/>
                    <a:pt x="1675" y="3702"/>
                  </a:cubicBezTo>
                  <a:close/>
                  <a:moveTo>
                    <a:pt x="1675" y="3790"/>
                  </a:moveTo>
                  <a:lnTo>
                    <a:pt x="1675" y="3746"/>
                  </a:lnTo>
                  <a:lnTo>
                    <a:pt x="1676" y="3745"/>
                  </a:lnTo>
                  <a:cubicBezTo>
                    <a:pt x="1695" y="3735"/>
                    <a:pt x="1711" y="3744"/>
                    <a:pt x="1707" y="3763"/>
                  </a:cubicBezTo>
                  <a:cubicBezTo>
                    <a:pt x="1703" y="3781"/>
                    <a:pt x="1690" y="3801"/>
                    <a:pt x="1675" y="3790"/>
                  </a:cubicBezTo>
                  <a:close/>
                  <a:moveTo>
                    <a:pt x="1884" y="3483"/>
                  </a:moveTo>
                  <a:cubicBezTo>
                    <a:pt x="1881" y="3482"/>
                    <a:pt x="1878" y="3482"/>
                    <a:pt x="1875" y="3483"/>
                  </a:cubicBezTo>
                  <a:cubicBezTo>
                    <a:pt x="1822" y="3475"/>
                    <a:pt x="1840" y="3581"/>
                    <a:pt x="1884" y="3586"/>
                  </a:cubicBezTo>
                  <a:lnTo>
                    <a:pt x="1884" y="3483"/>
                  </a:lnTo>
                  <a:close/>
                  <a:moveTo>
                    <a:pt x="1884" y="688"/>
                  </a:moveTo>
                  <a:lnTo>
                    <a:pt x="1884" y="3247"/>
                  </a:lnTo>
                  <a:cubicBezTo>
                    <a:pt x="1870" y="3273"/>
                    <a:pt x="1880" y="3351"/>
                    <a:pt x="1865" y="3402"/>
                  </a:cubicBezTo>
                  <a:cubicBezTo>
                    <a:pt x="1847" y="3463"/>
                    <a:pt x="1816" y="3512"/>
                    <a:pt x="1774" y="3506"/>
                  </a:cubicBezTo>
                  <a:cubicBezTo>
                    <a:pt x="1746" y="3502"/>
                    <a:pt x="1711" y="3439"/>
                    <a:pt x="1675" y="3377"/>
                  </a:cubicBezTo>
                  <a:lnTo>
                    <a:pt x="1675" y="934"/>
                  </a:lnTo>
                  <a:cubicBezTo>
                    <a:pt x="1678" y="931"/>
                    <a:pt x="1682" y="930"/>
                    <a:pt x="1689" y="930"/>
                  </a:cubicBezTo>
                  <a:cubicBezTo>
                    <a:pt x="1731" y="930"/>
                    <a:pt x="1774" y="1003"/>
                    <a:pt x="1835" y="1003"/>
                  </a:cubicBezTo>
                  <a:cubicBezTo>
                    <a:pt x="1895" y="1003"/>
                    <a:pt x="1841" y="912"/>
                    <a:pt x="1774" y="881"/>
                  </a:cubicBezTo>
                  <a:cubicBezTo>
                    <a:pt x="1741" y="866"/>
                    <a:pt x="1703" y="865"/>
                    <a:pt x="1675" y="861"/>
                  </a:cubicBezTo>
                  <a:lnTo>
                    <a:pt x="1675" y="644"/>
                  </a:lnTo>
                  <a:cubicBezTo>
                    <a:pt x="1711" y="640"/>
                    <a:pt x="1628" y="779"/>
                    <a:pt x="1737" y="729"/>
                  </a:cubicBezTo>
                  <a:cubicBezTo>
                    <a:pt x="1859" y="675"/>
                    <a:pt x="1762" y="681"/>
                    <a:pt x="1822" y="669"/>
                  </a:cubicBezTo>
                  <a:cubicBezTo>
                    <a:pt x="1851" y="663"/>
                    <a:pt x="1871" y="672"/>
                    <a:pt x="1884" y="688"/>
                  </a:cubicBezTo>
                  <a:close/>
                  <a:moveTo>
                    <a:pt x="1884" y="3586"/>
                  </a:moveTo>
                  <a:lnTo>
                    <a:pt x="1884" y="3483"/>
                  </a:lnTo>
                  <a:cubicBezTo>
                    <a:pt x="1923" y="3488"/>
                    <a:pt x="1950" y="3566"/>
                    <a:pt x="1899" y="3584"/>
                  </a:cubicBezTo>
                  <a:cubicBezTo>
                    <a:pt x="1894" y="3586"/>
                    <a:pt x="1889" y="3586"/>
                    <a:pt x="1884" y="3586"/>
                  </a:cubicBezTo>
                  <a:moveTo>
                    <a:pt x="2341" y="3527"/>
                  </a:moveTo>
                  <a:lnTo>
                    <a:pt x="2341" y="3578"/>
                  </a:lnTo>
                  <a:cubicBezTo>
                    <a:pt x="2337" y="3578"/>
                    <a:pt x="2332" y="3575"/>
                    <a:pt x="2328" y="3570"/>
                  </a:cubicBezTo>
                  <a:cubicBezTo>
                    <a:pt x="2311" y="3549"/>
                    <a:pt x="2312" y="3536"/>
                    <a:pt x="2334" y="3530"/>
                  </a:cubicBezTo>
                  <a:cubicBezTo>
                    <a:pt x="2337" y="3528"/>
                    <a:pt x="2339" y="3527"/>
                    <a:pt x="2341" y="3527"/>
                  </a:cubicBezTo>
                  <a:close/>
                  <a:moveTo>
                    <a:pt x="2341" y="394"/>
                  </a:moveTo>
                  <a:lnTo>
                    <a:pt x="2341" y="3144"/>
                  </a:lnTo>
                  <a:cubicBezTo>
                    <a:pt x="2336" y="3136"/>
                    <a:pt x="2330" y="3129"/>
                    <a:pt x="2321" y="3123"/>
                  </a:cubicBezTo>
                  <a:cubicBezTo>
                    <a:pt x="2260" y="3087"/>
                    <a:pt x="2193" y="3044"/>
                    <a:pt x="2108" y="3093"/>
                  </a:cubicBezTo>
                  <a:cubicBezTo>
                    <a:pt x="2023" y="3141"/>
                    <a:pt x="1926" y="3232"/>
                    <a:pt x="1895" y="3238"/>
                  </a:cubicBezTo>
                  <a:cubicBezTo>
                    <a:pt x="1891" y="3239"/>
                    <a:pt x="1887" y="3242"/>
                    <a:pt x="1884" y="3247"/>
                  </a:cubicBezTo>
                  <a:lnTo>
                    <a:pt x="1884" y="688"/>
                  </a:lnTo>
                  <a:cubicBezTo>
                    <a:pt x="1900" y="705"/>
                    <a:pt x="1908" y="729"/>
                    <a:pt x="1915" y="747"/>
                  </a:cubicBezTo>
                  <a:cubicBezTo>
                    <a:pt x="1928" y="783"/>
                    <a:pt x="2005" y="852"/>
                    <a:pt x="2035" y="899"/>
                  </a:cubicBezTo>
                  <a:cubicBezTo>
                    <a:pt x="2064" y="946"/>
                    <a:pt x="2086" y="960"/>
                    <a:pt x="2086" y="917"/>
                  </a:cubicBezTo>
                  <a:cubicBezTo>
                    <a:pt x="2086" y="874"/>
                    <a:pt x="2048" y="818"/>
                    <a:pt x="2022" y="800"/>
                  </a:cubicBezTo>
                  <a:cubicBezTo>
                    <a:pt x="1997" y="782"/>
                    <a:pt x="2030" y="681"/>
                    <a:pt x="1972" y="657"/>
                  </a:cubicBezTo>
                  <a:cubicBezTo>
                    <a:pt x="1915" y="633"/>
                    <a:pt x="1877" y="561"/>
                    <a:pt x="1949" y="552"/>
                  </a:cubicBezTo>
                  <a:cubicBezTo>
                    <a:pt x="2022" y="543"/>
                    <a:pt x="2037" y="536"/>
                    <a:pt x="2072" y="501"/>
                  </a:cubicBezTo>
                  <a:cubicBezTo>
                    <a:pt x="2107" y="466"/>
                    <a:pt x="2220" y="423"/>
                    <a:pt x="2316" y="399"/>
                  </a:cubicBezTo>
                  <a:cubicBezTo>
                    <a:pt x="2325" y="397"/>
                    <a:pt x="2334" y="395"/>
                    <a:pt x="2341" y="394"/>
                  </a:cubicBezTo>
                  <a:close/>
                  <a:moveTo>
                    <a:pt x="2341" y="29"/>
                  </a:moveTo>
                  <a:lnTo>
                    <a:pt x="2341" y="124"/>
                  </a:lnTo>
                  <a:cubicBezTo>
                    <a:pt x="2304" y="102"/>
                    <a:pt x="2303" y="32"/>
                    <a:pt x="2341" y="29"/>
                  </a:cubicBezTo>
                  <a:close/>
                  <a:moveTo>
                    <a:pt x="2341" y="124"/>
                  </a:moveTo>
                  <a:lnTo>
                    <a:pt x="2341" y="29"/>
                  </a:lnTo>
                  <a:cubicBezTo>
                    <a:pt x="2343" y="29"/>
                    <a:pt x="2346" y="29"/>
                    <a:pt x="2348" y="29"/>
                  </a:cubicBezTo>
                  <a:cubicBezTo>
                    <a:pt x="2390" y="0"/>
                    <a:pt x="2551" y="6"/>
                    <a:pt x="2494" y="17"/>
                  </a:cubicBezTo>
                  <a:cubicBezTo>
                    <a:pt x="2438" y="29"/>
                    <a:pt x="2429" y="131"/>
                    <a:pt x="2366" y="131"/>
                  </a:cubicBezTo>
                  <a:cubicBezTo>
                    <a:pt x="2356" y="131"/>
                    <a:pt x="2348" y="128"/>
                    <a:pt x="2341" y="124"/>
                  </a:cubicBezTo>
                  <a:moveTo>
                    <a:pt x="2341" y="3578"/>
                  </a:moveTo>
                  <a:cubicBezTo>
                    <a:pt x="2353" y="3578"/>
                    <a:pt x="2362" y="3562"/>
                    <a:pt x="2365" y="3548"/>
                  </a:cubicBezTo>
                  <a:cubicBezTo>
                    <a:pt x="2369" y="3531"/>
                    <a:pt x="2357" y="3522"/>
                    <a:pt x="2341" y="3527"/>
                  </a:cubicBezTo>
                  <a:lnTo>
                    <a:pt x="2341" y="3578"/>
                  </a:lnTo>
                  <a:close/>
                  <a:moveTo>
                    <a:pt x="2607" y="3779"/>
                  </a:moveTo>
                  <a:lnTo>
                    <a:pt x="2607" y="3996"/>
                  </a:lnTo>
                  <a:cubicBezTo>
                    <a:pt x="2591" y="3983"/>
                    <a:pt x="2575" y="3969"/>
                    <a:pt x="2564" y="3955"/>
                  </a:cubicBezTo>
                  <a:cubicBezTo>
                    <a:pt x="2504" y="3885"/>
                    <a:pt x="2399" y="3741"/>
                    <a:pt x="2490" y="3734"/>
                  </a:cubicBezTo>
                  <a:cubicBezTo>
                    <a:pt x="2526" y="3730"/>
                    <a:pt x="2568" y="3749"/>
                    <a:pt x="2607" y="3779"/>
                  </a:cubicBezTo>
                  <a:close/>
                  <a:moveTo>
                    <a:pt x="2607" y="372"/>
                  </a:moveTo>
                  <a:lnTo>
                    <a:pt x="2607" y="3421"/>
                  </a:lnTo>
                  <a:cubicBezTo>
                    <a:pt x="2565" y="3383"/>
                    <a:pt x="2521" y="3359"/>
                    <a:pt x="2521" y="3396"/>
                  </a:cubicBezTo>
                  <a:cubicBezTo>
                    <a:pt x="2521" y="3445"/>
                    <a:pt x="2521" y="3536"/>
                    <a:pt x="2564" y="3554"/>
                  </a:cubicBezTo>
                  <a:cubicBezTo>
                    <a:pt x="2576" y="3560"/>
                    <a:pt x="2591" y="3571"/>
                    <a:pt x="2607" y="3587"/>
                  </a:cubicBezTo>
                  <a:lnTo>
                    <a:pt x="2607" y="3725"/>
                  </a:lnTo>
                  <a:cubicBezTo>
                    <a:pt x="2601" y="3720"/>
                    <a:pt x="2594" y="3715"/>
                    <a:pt x="2588" y="3712"/>
                  </a:cubicBezTo>
                  <a:cubicBezTo>
                    <a:pt x="2539" y="3688"/>
                    <a:pt x="2558" y="3585"/>
                    <a:pt x="2509" y="3554"/>
                  </a:cubicBezTo>
                  <a:cubicBezTo>
                    <a:pt x="2460" y="3524"/>
                    <a:pt x="2436" y="3494"/>
                    <a:pt x="2479" y="3409"/>
                  </a:cubicBezTo>
                  <a:cubicBezTo>
                    <a:pt x="2521" y="3324"/>
                    <a:pt x="2472" y="3269"/>
                    <a:pt x="2400" y="3269"/>
                  </a:cubicBezTo>
                  <a:cubicBezTo>
                    <a:pt x="2338" y="3269"/>
                    <a:pt x="2368" y="3190"/>
                    <a:pt x="2341" y="3144"/>
                  </a:cubicBezTo>
                  <a:lnTo>
                    <a:pt x="2341" y="394"/>
                  </a:lnTo>
                  <a:cubicBezTo>
                    <a:pt x="2416" y="383"/>
                    <a:pt x="2430" y="421"/>
                    <a:pt x="2467" y="402"/>
                  </a:cubicBezTo>
                  <a:cubicBezTo>
                    <a:pt x="2507" y="380"/>
                    <a:pt x="2583" y="431"/>
                    <a:pt x="2604" y="380"/>
                  </a:cubicBezTo>
                  <a:cubicBezTo>
                    <a:pt x="2605" y="378"/>
                    <a:pt x="2606" y="375"/>
                    <a:pt x="2607" y="372"/>
                  </a:cubicBezTo>
                  <a:close/>
                  <a:moveTo>
                    <a:pt x="2607" y="3725"/>
                  </a:moveTo>
                  <a:cubicBezTo>
                    <a:pt x="2650" y="3760"/>
                    <a:pt x="2691" y="3829"/>
                    <a:pt x="2691" y="3755"/>
                  </a:cubicBezTo>
                  <a:cubicBezTo>
                    <a:pt x="2691" y="3694"/>
                    <a:pt x="2647" y="3627"/>
                    <a:pt x="2607" y="3587"/>
                  </a:cubicBezTo>
                  <a:lnTo>
                    <a:pt x="2607" y="3725"/>
                  </a:lnTo>
                  <a:close/>
                  <a:moveTo>
                    <a:pt x="2607" y="3996"/>
                  </a:moveTo>
                  <a:lnTo>
                    <a:pt x="2607" y="3779"/>
                  </a:lnTo>
                  <a:cubicBezTo>
                    <a:pt x="2686" y="3839"/>
                    <a:pt x="2757" y="3944"/>
                    <a:pt x="2760" y="4007"/>
                  </a:cubicBezTo>
                  <a:cubicBezTo>
                    <a:pt x="2763" y="4083"/>
                    <a:pt x="2673" y="4049"/>
                    <a:pt x="2607" y="3996"/>
                  </a:cubicBezTo>
                  <a:close/>
                  <a:moveTo>
                    <a:pt x="2906" y="4054"/>
                  </a:moveTo>
                  <a:lnTo>
                    <a:pt x="2906" y="4102"/>
                  </a:lnTo>
                  <a:cubicBezTo>
                    <a:pt x="2821" y="4099"/>
                    <a:pt x="2791" y="4049"/>
                    <a:pt x="2886" y="4053"/>
                  </a:cubicBezTo>
                  <a:cubicBezTo>
                    <a:pt x="2893" y="4053"/>
                    <a:pt x="2899" y="4053"/>
                    <a:pt x="2906" y="4054"/>
                  </a:cubicBezTo>
                  <a:close/>
                  <a:moveTo>
                    <a:pt x="2906" y="3775"/>
                  </a:moveTo>
                  <a:lnTo>
                    <a:pt x="2906" y="3876"/>
                  </a:lnTo>
                  <a:cubicBezTo>
                    <a:pt x="2890" y="3847"/>
                    <a:pt x="2869" y="3812"/>
                    <a:pt x="2906" y="3775"/>
                  </a:cubicBezTo>
                  <a:close/>
                  <a:moveTo>
                    <a:pt x="2906" y="3081"/>
                  </a:moveTo>
                  <a:cubicBezTo>
                    <a:pt x="2905" y="3081"/>
                    <a:pt x="2904" y="3081"/>
                    <a:pt x="2903" y="3081"/>
                  </a:cubicBezTo>
                  <a:cubicBezTo>
                    <a:pt x="2868" y="3086"/>
                    <a:pt x="2875" y="3134"/>
                    <a:pt x="2906" y="3148"/>
                  </a:cubicBezTo>
                  <a:lnTo>
                    <a:pt x="2906" y="3081"/>
                  </a:lnTo>
                  <a:close/>
                  <a:moveTo>
                    <a:pt x="2906" y="358"/>
                  </a:moveTo>
                  <a:lnTo>
                    <a:pt x="2906" y="469"/>
                  </a:lnTo>
                  <a:cubicBezTo>
                    <a:pt x="2828" y="488"/>
                    <a:pt x="2751" y="536"/>
                    <a:pt x="2715" y="596"/>
                  </a:cubicBezTo>
                  <a:cubicBezTo>
                    <a:pt x="2679" y="656"/>
                    <a:pt x="2752" y="675"/>
                    <a:pt x="2801" y="626"/>
                  </a:cubicBezTo>
                  <a:cubicBezTo>
                    <a:pt x="2834" y="593"/>
                    <a:pt x="2855" y="560"/>
                    <a:pt x="2906" y="550"/>
                  </a:cubicBezTo>
                  <a:lnTo>
                    <a:pt x="2906" y="3034"/>
                  </a:lnTo>
                  <a:cubicBezTo>
                    <a:pt x="2827" y="3045"/>
                    <a:pt x="2740" y="3092"/>
                    <a:pt x="2782" y="3166"/>
                  </a:cubicBezTo>
                  <a:cubicBezTo>
                    <a:pt x="2831" y="3251"/>
                    <a:pt x="2867" y="3311"/>
                    <a:pt x="2873" y="3348"/>
                  </a:cubicBezTo>
                  <a:cubicBezTo>
                    <a:pt x="2880" y="3384"/>
                    <a:pt x="2813" y="3415"/>
                    <a:pt x="2776" y="3481"/>
                  </a:cubicBezTo>
                  <a:cubicBezTo>
                    <a:pt x="2740" y="3548"/>
                    <a:pt x="2691" y="3512"/>
                    <a:pt x="2643" y="3457"/>
                  </a:cubicBezTo>
                  <a:cubicBezTo>
                    <a:pt x="2632" y="3445"/>
                    <a:pt x="2619" y="3432"/>
                    <a:pt x="2607" y="3421"/>
                  </a:cubicBezTo>
                  <a:lnTo>
                    <a:pt x="2607" y="372"/>
                  </a:lnTo>
                  <a:cubicBezTo>
                    <a:pt x="2624" y="321"/>
                    <a:pt x="2611" y="251"/>
                    <a:pt x="2685" y="243"/>
                  </a:cubicBezTo>
                  <a:cubicBezTo>
                    <a:pt x="2794" y="243"/>
                    <a:pt x="2679" y="347"/>
                    <a:pt x="2752" y="340"/>
                  </a:cubicBezTo>
                  <a:cubicBezTo>
                    <a:pt x="2803" y="336"/>
                    <a:pt x="2853" y="350"/>
                    <a:pt x="2906" y="358"/>
                  </a:cubicBezTo>
                  <a:close/>
                  <a:moveTo>
                    <a:pt x="2906" y="469"/>
                  </a:moveTo>
                  <a:lnTo>
                    <a:pt x="2906" y="358"/>
                  </a:lnTo>
                  <a:cubicBezTo>
                    <a:pt x="2929" y="362"/>
                    <a:pt x="2953" y="365"/>
                    <a:pt x="2977" y="365"/>
                  </a:cubicBezTo>
                  <a:cubicBezTo>
                    <a:pt x="3056" y="365"/>
                    <a:pt x="2989" y="450"/>
                    <a:pt x="2910" y="468"/>
                  </a:cubicBezTo>
                  <a:lnTo>
                    <a:pt x="2906" y="469"/>
                  </a:lnTo>
                  <a:close/>
                  <a:moveTo>
                    <a:pt x="2906" y="3148"/>
                  </a:moveTo>
                  <a:lnTo>
                    <a:pt x="2906" y="3081"/>
                  </a:lnTo>
                  <a:cubicBezTo>
                    <a:pt x="2935" y="3086"/>
                    <a:pt x="2944" y="3160"/>
                    <a:pt x="2911" y="3150"/>
                  </a:cubicBezTo>
                  <a:cubicBezTo>
                    <a:pt x="2909" y="3149"/>
                    <a:pt x="2907" y="3148"/>
                    <a:pt x="2906" y="3148"/>
                  </a:cubicBezTo>
                  <a:close/>
                  <a:moveTo>
                    <a:pt x="2906" y="3876"/>
                  </a:moveTo>
                  <a:lnTo>
                    <a:pt x="2906" y="3775"/>
                  </a:lnTo>
                  <a:cubicBezTo>
                    <a:pt x="2915" y="3766"/>
                    <a:pt x="2928" y="3757"/>
                    <a:pt x="2945" y="3748"/>
                  </a:cubicBezTo>
                  <a:cubicBezTo>
                    <a:pt x="3040" y="3698"/>
                    <a:pt x="3072" y="3600"/>
                    <a:pt x="3132" y="3600"/>
                  </a:cubicBezTo>
                  <a:cubicBezTo>
                    <a:pt x="3169" y="3598"/>
                    <a:pt x="3172" y="3653"/>
                    <a:pt x="3161" y="3719"/>
                  </a:cubicBezTo>
                  <a:cubicBezTo>
                    <a:pt x="3151" y="3785"/>
                    <a:pt x="3050" y="3956"/>
                    <a:pt x="3016" y="3954"/>
                  </a:cubicBezTo>
                  <a:cubicBezTo>
                    <a:pt x="2982" y="3951"/>
                    <a:pt x="2929" y="3922"/>
                    <a:pt x="2911" y="3885"/>
                  </a:cubicBezTo>
                  <a:cubicBezTo>
                    <a:pt x="2909" y="3882"/>
                    <a:pt x="2907" y="3879"/>
                    <a:pt x="2906" y="3876"/>
                  </a:cubicBezTo>
                  <a:moveTo>
                    <a:pt x="2906" y="4102"/>
                  </a:moveTo>
                  <a:lnTo>
                    <a:pt x="2906" y="4054"/>
                  </a:lnTo>
                  <a:cubicBezTo>
                    <a:pt x="2969" y="4061"/>
                    <a:pt x="2997" y="4102"/>
                    <a:pt x="2914" y="4102"/>
                  </a:cubicBezTo>
                  <a:cubicBezTo>
                    <a:pt x="2911" y="4102"/>
                    <a:pt x="2908" y="4102"/>
                    <a:pt x="2906" y="4102"/>
                  </a:cubicBezTo>
                  <a:close/>
                  <a:moveTo>
                    <a:pt x="3311" y="3888"/>
                  </a:moveTo>
                  <a:lnTo>
                    <a:pt x="3311" y="3944"/>
                  </a:lnTo>
                  <a:cubicBezTo>
                    <a:pt x="3266" y="3931"/>
                    <a:pt x="3228" y="3861"/>
                    <a:pt x="3267" y="3859"/>
                  </a:cubicBezTo>
                  <a:cubicBezTo>
                    <a:pt x="3277" y="3859"/>
                    <a:pt x="3295" y="3872"/>
                    <a:pt x="3311" y="3888"/>
                  </a:cubicBezTo>
                  <a:close/>
                  <a:moveTo>
                    <a:pt x="3311" y="3291"/>
                  </a:moveTo>
                  <a:lnTo>
                    <a:pt x="3311" y="3355"/>
                  </a:lnTo>
                  <a:cubicBezTo>
                    <a:pt x="3281" y="3352"/>
                    <a:pt x="3252" y="3289"/>
                    <a:pt x="3290" y="3287"/>
                  </a:cubicBezTo>
                  <a:cubicBezTo>
                    <a:pt x="3297" y="3287"/>
                    <a:pt x="3304" y="3288"/>
                    <a:pt x="3311" y="3291"/>
                  </a:cubicBezTo>
                  <a:close/>
                  <a:moveTo>
                    <a:pt x="3311" y="3131"/>
                  </a:moveTo>
                  <a:lnTo>
                    <a:pt x="3311" y="3210"/>
                  </a:lnTo>
                  <a:cubicBezTo>
                    <a:pt x="3307" y="3211"/>
                    <a:pt x="3301" y="3211"/>
                    <a:pt x="3296" y="3210"/>
                  </a:cubicBezTo>
                  <a:cubicBezTo>
                    <a:pt x="3230" y="3202"/>
                    <a:pt x="3219" y="3126"/>
                    <a:pt x="3288" y="3123"/>
                  </a:cubicBezTo>
                  <a:cubicBezTo>
                    <a:pt x="3296" y="3123"/>
                    <a:pt x="3304" y="3126"/>
                    <a:pt x="3311" y="3131"/>
                  </a:cubicBezTo>
                  <a:moveTo>
                    <a:pt x="3311" y="2931"/>
                  </a:moveTo>
                  <a:cubicBezTo>
                    <a:pt x="3310" y="2931"/>
                    <a:pt x="3310" y="2931"/>
                    <a:pt x="3309" y="2931"/>
                  </a:cubicBezTo>
                  <a:cubicBezTo>
                    <a:pt x="3262" y="2923"/>
                    <a:pt x="3274" y="3009"/>
                    <a:pt x="3311" y="3015"/>
                  </a:cubicBezTo>
                  <a:lnTo>
                    <a:pt x="3311" y="2931"/>
                  </a:lnTo>
                  <a:close/>
                  <a:moveTo>
                    <a:pt x="3311" y="599"/>
                  </a:moveTo>
                  <a:lnTo>
                    <a:pt x="3311" y="2284"/>
                  </a:lnTo>
                  <a:cubicBezTo>
                    <a:pt x="3298" y="2280"/>
                    <a:pt x="3282" y="2279"/>
                    <a:pt x="3262" y="2279"/>
                  </a:cubicBezTo>
                  <a:cubicBezTo>
                    <a:pt x="3165" y="2279"/>
                    <a:pt x="3147" y="2376"/>
                    <a:pt x="3208" y="2376"/>
                  </a:cubicBezTo>
                  <a:cubicBezTo>
                    <a:pt x="3268" y="2376"/>
                    <a:pt x="3183" y="2509"/>
                    <a:pt x="3232" y="2564"/>
                  </a:cubicBezTo>
                  <a:cubicBezTo>
                    <a:pt x="3281" y="2619"/>
                    <a:pt x="3335" y="2728"/>
                    <a:pt x="3287" y="2777"/>
                  </a:cubicBezTo>
                  <a:cubicBezTo>
                    <a:pt x="3238" y="2825"/>
                    <a:pt x="3226" y="2898"/>
                    <a:pt x="3177" y="2923"/>
                  </a:cubicBezTo>
                  <a:cubicBezTo>
                    <a:pt x="3129" y="2947"/>
                    <a:pt x="3025" y="3032"/>
                    <a:pt x="2940" y="3032"/>
                  </a:cubicBezTo>
                  <a:cubicBezTo>
                    <a:pt x="2929" y="3032"/>
                    <a:pt x="2918" y="3033"/>
                    <a:pt x="2906" y="3034"/>
                  </a:cubicBezTo>
                  <a:lnTo>
                    <a:pt x="2906" y="550"/>
                  </a:lnTo>
                  <a:cubicBezTo>
                    <a:pt x="2930" y="545"/>
                    <a:pt x="2960" y="545"/>
                    <a:pt x="3001" y="553"/>
                  </a:cubicBezTo>
                  <a:cubicBezTo>
                    <a:pt x="3126" y="577"/>
                    <a:pt x="3205" y="560"/>
                    <a:pt x="3311" y="599"/>
                  </a:cubicBezTo>
                  <a:moveTo>
                    <a:pt x="3311" y="3015"/>
                  </a:moveTo>
                  <a:lnTo>
                    <a:pt x="3311" y="2931"/>
                  </a:lnTo>
                  <a:cubicBezTo>
                    <a:pt x="3361" y="2933"/>
                    <a:pt x="3348" y="3020"/>
                    <a:pt x="3311" y="3015"/>
                  </a:cubicBezTo>
                  <a:close/>
                  <a:moveTo>
                    <a:pt x="3311" y="3210"/>
                  </a:moveTo>
                  <a:lnTo>
                    <a:pt x="3311" y="3131"/>
                  </a:lnTo>
                  <a:cubicBezTo>
                    <a:pt x="3338" y="3152"/>
                    <a:pt x="3348" y="3204"/>
                    <a:pt x="3311" y="3210"/>
                  </a:cubicBezTo>
                  <a:close/>
                  <a:moveTo>
                    <a:pt x="3311" y="3355"/>
                  </a:moveTo>
                  <a:lnTo>
                    <a:pt x="3311" y="3291"/>
                  </a:lnTo>
                  <a:cubicBezTo>
                    <a:pt x="3336" y="3302"/>
                    <a:pt x="3354" y="3329"/>
                    <a:pt x="3327" y="3350"/>
                  </a:cubicBezTo>
                  <a:cubicBezTo>
                    <a:pt x="3322" y="3354"/>
                    <a:pt x="3317" y="3355"/>
                    <a:pt x="3311" y="3355"/>
                  </a:cubicBezTo>
                  <a:close/>
                  <a:moveTo>
                    <a:pt x="3311" y="3944"/>
                  </a:moveTo>
                  <a:lnTo>
                    <a:pt x="3311" y="3888"/>
                  </a:lnTo>
                  <a:cubicBezTo>
                    <a:pt x="3336" y="3913"/>
                    <a:pt x="3355" y="3946"/>
                    <a:pt x="3325" y="3946"/>
                  </a:cubicBezTo>
                  <a:cubicBezTo>
                    <a:pt x="3320" y="3946"/>
                    <a:pt x="3316" y="3945"/>
                    <a:pt x="3311" y="3944"/>
                  </a:cubicBezTo>
                  <a:close/>
                  <a:moveTo>
                    <a:pt x="3410" y="3505"/>
                  </a:moveTo>
                  <a:lnTo>
                    <a:pt x="3410" y="3609"/>
                  </a:lnTo>
                  <a:cubicBezTo>
                    <a:pt x="3401" y="3609"/>
                    <a:pt x="3392" y="3604"/>
                    <a:pt x="3383" y="3593"/>
                  </a:cubicBezTo>
                  <a:cubicBezTo>
                    <a:pt x="3348" y="3550"/>
                    <a:pt x="3351" y="3524"/>
                    <a:pt x="3396" y="3511"/>
                  </a:cubicBezTo>
                  <a:cubicBezTo>
                    <a:pt x="3401" y="3508"/>
                    <a:pt x="3405" y="3506"/>
                    <a:pt x="3410" y="3505"/>
                  </a:cubicBezTo>
                  <a:close/>
                  <a:moveTo>
                    <a:pt x="3410" y="624"/>
                  </a:moveTo>
                  <a:lnTo>
                    <a:pt x="3410" y="2412"/>
                  </a:lnTo>
                  <a:cubicBezTo>
                    <a:pt x="3394" y="2399"/>
                    <a:pt x="3380" y="2387"/>
                    <a:pt x="3378" y="2370"/>
                  </a:cubicBezTo>
                  <a:cubicBezTo>
                    <a:pt x="3373" y="2336"/>
                    <a:pt x="3364" y="2298"/>
                    <a:pt x="3311" y="2284"/>
                  </a:cubicBezTo>
                  <a:lnTo>
                    <a:pt x="3311" y="599"/>
                  </a:lnTo>
                  <a:cubicBezTo>
                    <a:pt x="3313" y="600"/>
                    <a:pt x="3315" y="601"/>
                    <a:pt x="3317" y="602"/>
                  </a:cubicBezTo>
                  <a:cubicBezTo>
                    <a:pt x="3347" y="614"/>
                    <a:pt x="3379" y="620"/>
                    <a:pt x="3410" y="624"/>
                  </a:cubicBezTo>
                  <a:moveTo>
                    <a:pt x="3410" y="520"/>
                  </a:moveTo>
                  <a:lnTo>
                    <a:pt x="3410" y="599"/>
                  </a:lnTo>
                  <a:cubicBezTo>
                    <a:pt x="3407" y="597"/>
                    <a:pt x="3403" y="595"/>
                    <a:pt x="3400" y="593"/>
                  </a:cubicBezTo>
                  <a:cubicBezTo>
                    <a:pt x="3349" y="556"/>
                    <a:pt x="3330" y="517"/>
                    <a:pt x="3362" y="517"/>
                  </a:cubicBezTo>
                  <a:cubicBezTo>
                    <a:pt x="3376" y="510"/>
                    <a:pt x="3392" y="513"/>
                    <a:pt x="3410" y="520"/>
                  </a:cubicBezTo>
                  <a:close/>
                  <a:moveTo>
                    <a:pt x="3410" y="3609"/>
                  </a:moveTo>
                  <a:lnTo>
                    <a:pt x="3410" y="3505"/>
                  </a:lnTo>
                  <a:cubicBezTo>
                    <a:pt x="3442" y="3495"/>
                    <a:pt x="3466" y="3513"/>
                    <a:pt x="3459" y="3548"/>
                  </a:cubicBezTo>
                  <a:cubicBezTo>
                    <a:pt x="3453" y="3577"/>
                    <a:pt x="3433" y="3610"/>
                    <a:pt x="3410" y="3609"/>
                  </a:cubicBezTo>
                  <a:close/>
                  <a:moveTo>
                    <a:pt x="3476" y="634"/>
                  </a:moveTo>
                  <a:cubicBezTo>
                    <a:pt x="3455" y="631"/>
                    <a:pt x="3433" y="628"/>
                    <a:pt x="3410" y="624"/>
                  </a:cubicBezTo>
                  <a:lnTo>
                    <a:pt x="3410" y="2412"/>
                  </a:lnTo>
                  <a:cubicBezTo>
                    <a:pt x="3432" y="2429"/>
                    <a:pt x="3459" y="2447"/>
                    <a:pt x="3463" y="2479"/>
                  </a:cubicBezTo>
                  <a:cubicBezTo>
                    <a:pt x="3465" y="2496"/>
                    <a:pt x="3469" y="2512"/>
                    <a:pt x="3476" y="2527"/>
                  </a:cubicBezTo>
                  <a:lnTo>
                    <a:pt x="3476" y="634"/>
                  </a:lnTo>
                  <a:close/>
                  <a:moveTo>
                    <a:pt x="3476" y="556"/>
                  </a:moveTo>
                  <a:lnTo>
                    <a:pt x="3476" y="627"/>
                  </a:lnTo>
                  <a:cubicBezTo>
                    <a:pt x="3453" y="621"/>
                    <a:pt x="3431" y="613"/>
                    <a:pt x="3410" y="599"/>
                  </a:cubicBezTo>
                  <a:lnTo>
                    <a:pt x="3410" y="520"/>
                  </a:lnTo>
                  <a:cubicBezTo>
                    <a:pt x="3431" y="528"/>
                    <a:pt x="3454" y="543"/>
                    <a:pt x="3476" y="556"/>
                  </a:cubicBezTo>
                  <a:close/>
                  <a:moveTo>
                    <a:pt x="3525" y="2845"/>
                  </a:moveTo>
                  <a:lnTo>
                    <a:pt x="3525" y="2896"/>
                  </a:lnTo>
                  <a:cubicBezTo>
                    <a:pt x="3521" y="2895"/>
                    <a:pt x="3516" y="2893"/>
                    <a:pt x="3512" y="2888"/>
                  </a:cubicBezTo>
                  <a:cubicBezTo>
                    <a:pt x="3495" y="2867"/>
                    <a:pt x="3496" y="2854"/>
                    <a:pt x="3518" y="2848"/>
                  </a:cubicBezTo>
                  <a:cubicBezTo>
                    <a:pt x="3521" y="2846"/>
                    <a:pt x="3523" y="2845"/>
                    <a:pt x="3525" y="2845"/>
                  </a:cubicBezTo>
                  <a:close/>
                  <a:moveTo>
                    <a:pt x="3525" y="646"/>
                  </a:moveTo>
                  <a:cubicBezTo>
                    <a:pt x="3510" y="641"/>
                    <a:pt x="3493" y="637"/>
                    <a:pt x="3476" y="634"/>
                  </a:cubicBezTo>
                  <a:lnTo>
                    <a:pt x="3476" y="2527"/>
                  </a:lnTo>
                  <a:cubicBezTo>
                    <a:pt x="3486" y="2548"/>
                    <a:pt x="3502" y="2565"/>
                    <a:pt x="3525" y="2570"/>
                  </a:cubicBezTo>
                  <a:lnTo>
                    <a:pt x="3525" y="2388"/>
                  </a:lnTo>
                  <a:cubicBezTo>
                    <a:pt x="3494" y="2342"/>
                    <a:pt x="3452" y="2326"/>
                    <a:pt x="3511" y="2315"/>
                  </a:cubicBezTo>
                  <a:cubicBezTo>
                    <a:pt x="3516" y="2314"/>
                    <a:pt x="3521" y="2313"/>
                    <a:pt x="3525" y="2312"/>
                  </a:cubicBezTo>
                  <a:lnTo>
                    <a:pt x="3525" y="646"/>
                  </a:lnTo>
                  <a:close/>
                  <a:moveTo>
                    <a:pt x="3525" y="578"/>
                  </a:moveTo>
                  <a:lnTo>
                    <a:pt x="3525" y="635"/>
                  </a:lnTo>
                  <a:cubicBezTo>
                    <a:pt x="3508" y="633"/>
                    <a:pt x="3491" y="631"/>
                    <a:pt x="3476" y="627"/>
                  </a:cubicBezTo>
                  <a:lnTo>
                    <a:pt x="3476" y="556"/>
                  </a:lnTo>
                  <a:cubicBezTo>
                    <a:pt x="3493" y="566"/>
                    <a:pt x="3510" y="574"/>
                    <a:pt x="3525" y="578"/>
                  </a:cubicBezTo>
                  <a:moveTo>
                    <a:pt x="3525" y="635"/>
                  </a:moveTo>
                  <a:cubicBezTo>
                    <a:pt x="3539" y="637"/>
                    <a:pt x="3554" y="639"/>
                    <a:pt x="3570" y="641"/>
                  </a:cubicBezTo>
                  <a:cubicBezTo>
                    <a:pt x="3637" y="649"/>
                    <a:pt x="3597" y="575"/>
                    <a:pt x="3544" y="580"/>
                  </a:cubicBezTo>
                  <a:cubicBezTo>
                    <a:pt x="3538" y="580"/>
                    <a:pt x="3532" y="580"/>
                    <a:pt x="3525" y="578"/>
                  </a:cubicBezTo>
                  <a:lnTo>
                    <a:pt x="3525" y="635"/>
                  </a:lnTo>
                  <a:close/>
                  <a:moveTo>
                    <a:pt x="3525" y="2570"/>
                  </a:moveTo>
                  <a:lnTo>
                    <a:pt x="3525" y="2388"/>
                  </a:lnTo>
                  <a:cubicBezTo>
                    <a:pt x="3529" y="2394"/>
                    <a:pt x="3532" y="2400"/>
                    <a:pt x="3536" y="2406"/>
                  </a:cubicBezTo>
                  <a:cubicBezTo>
                    <a:pt x="3566" y="2467"/>
                    <a:pt x="3621" y="2558"/>
                    <a:pt x="3560" y="2570"/>
                  </a:cubicBezTo>
                  <a:cubicBezTo>
                    <a:pt x="3547" y="2573"/>
                    <a:pt x="3535" y="2573"/>
                    <a:pt x="3525" y="2570"/>
                  </a:cubicBezTo>
                  <a:close/>
                  <a:moveTo>
                    <a:pt x="3525" y="2896"/>
                  </a:moveTo>
                  <a:lnTo>
                    <a:pt x="3525" y="2845"/>
                  </a:lnTo>
                  <a:cubicBezTo>
                    <a:pt x="3541" y="2840"/>
                    <a:pt x="3553" y="2849"/>
                    <a:pt x="3549" y="2866"/>
                  </a:cubicBezTo>
                  <a:cubicBezTo>
                    <a:pt x="3546" y="2880"/>
                    <a:pt x="3537" y="2896"/>
                    <a:pt x="3525" y="2896"/>
                  </a:cubicBezTo>
                  <a:close/>
                  <a:moveTo>
                    <a:pt x="3641" y="2587"/>
                  </a:moveTo>
                  <a:lnTo>
                    <a:pt x="3641" y="2642"/>
                  </a:lnTo>
                  <a:cubicBezTo>
                    <a:pt x="3595" y="2616"/>
                    <a:pt x="3617" y="2576"/>
                    <a:pt x="3641" y="2587"/>
                  </a:cubicBezTo>
                  <a:close/>
                  <a:moveTo>
                    <a:pt x="3641" y="742"/>
                  </a:moveTo>
                  <a:lnTo>
                    <a:pt x="3641" y="2190"/>
                  </a:lnTo>
                  <a:cubicBezTo>
                    <a:pt x="3623" y="2191"/>
                    <a:pt x="3608" y="2197"/>
                    <a:pt x="3596" y="2218"/>
                  </a:cubicBezTo>
                  <a:cubicBezTo>
                    <a:pt x="3568" y="2268"/>
                    <a:pt x="3577" y="2298"/>
                    <a:pt x="3525" y="2312"/>
                  </a:cubicBezTo>
                  <a:lnTo>
                    <a:pt x="3525" y="646"/>
                  </a:lnTo>
                  <a:cubicBezTo>
                    <a:pt x="3555" y="657"/>
                    <a:pt x="3578" y="674"/>
                    <a:pt x="3590" y="705"/>
                  </a:cubicBezTo>
                  <a:cubicBezTo>
                    <a:pt x="3605" y="742"/>
                    <a:pt x="3621" y="748"/>
                    <a:pt x="3641" y="742"/>
                  </a:cubicBezTo>
                  <a:close/>
                  <a:moveTo>
                    <a:pt x="3641" y="2642"/>
                  </a:moveTo>
                  <a:lnTo>
                    <a:pt x="3641" y="2587"/>
                  </a:lnTo>
                  <a:cubicBezTo>
                    <a:pt x="3642" y="2587"/>
                    <a:pt x="3643" y="2588"/>
                    <a:pt x="3644" y="2588"/>
                  </a:cubicBezTo>
                  <a:cubicBezTo>
                    <a:pt x="3661" y="2594"/>
                    <a:pt x="3690" y="2670"/>
                    <a:pt x="3642" y="2643"/>
                  </a:cubicBezTo>
                  <a:lnTo>
                    <a:pt x="3641" y="2642"/>
                  </a:lnTo>
                  <a:close/>
                  <a:moveTo>
                    <a:pt x="3802" y="2478"/>
                  </a:moveTo>
                  <a:lnTo>
                    <a:pt x="3802" y="2555"/>
                  </a:lnTo>
                  <a:cubicBezTo>
                    <a:pt x="3768" y="2568"/>
                    <a:pt x="3761" y="2472"/>
                    <a:pt x="3794" y="2479"/>
                  </a:cubicBezTo>
                  <a:cubicBezTo>
                    <a:pt x="3797" y="2478"/>
                    <a:pt x="3799" y="2477"/>
                    <a:pt x="3802" y="2478"/>
                  </a:cubicBezTo>
                  <a:close/>
                  <a:moveTo>
                    <a:pt x="3802" y="699"/>
                  </a:moveTo>
                  <a:lnTo>
                    <a:pt x="3802" y="1604"/>
                  </a:lnTo>
                  <a:cubicBezTo>
                    <a:pt x="3775" y="1622"/>
                    <a:pt x="3778" y="1652"/>
                    <a:pt x="3802" y="1663"/>
                  </a:cubicBezTo>
                  <a:lnTo>
                    <a:pt x="3802" y="2146"/>
                  </a:lnTo>
                  <a:cubicBezTo>
                    <a:pt x="3790" y="2158"/>
                    <a:pt x="3776" y="2168"/>
                    <a:pt x="3760" y="2175"/>
                  </a:cubicBezTo>
                  <a:cubicBezTo>
                    <a:pt x="3711" y="2198"/>
                    <a:pt x="3672" y="2188"/>
                    <a:pt x="3641" y="2190"/>
                  </a:cubicBezTo>
                  <a:lnTo>
                    <a:pt x="3641" y="742"/>
                  </a:lnTo>
                  <a:cubicBezTo>
                    <a:pt x="3670" y="733"/>
                    <a:pt x="3707" y="699"/>
                    <a:pt x="3760" y="699"/>
                  </a:cubicBezTo>
                  <a:cubicBezTo>
                    <a:pt x="3776" y="699"/>
                    <a:pt x="3790" y="699"/>
                    <a:pt x="3802" y="699"/>
                  </a:cubicBezTo>
                  <a:close/>
                  <a:moveTo>
                    <a:pt x="3822" y="2487"/>
                  </a:moveTo>
                  <a:lnTo>
                    <a:pt x="3822" y="2538"/>
                  </a:lnTo>
                  <a:cubicBezTo>
                    <a:pt x="3819" y="2542"/>
                    <a:pt x="3816" y="2545"/>
                    <a:pt x="3812" y="2548"/>
                  </a:cubicBezTo>
                  <a:cubicBezTo>
                    <a:pt x="3809" y="2551"/>
                    <a:pt x="3805" y="2554"/>
                    <a:pt x="3802" y="2555"/>
                  </a:cubicBezTo>
                  <a:lnTo>
                    <a:pt x="3802" y="2478"/>
                  </a:lnTo>
                  <a:cubicBezTo>
                    <a:pt x="3809" y="2478"/>
                    <a:pt x="3816" y="2482"/>
                    <a:pt x="3822" y="2487"/>
                  </a:cubicBezTo>
                  <a:close/>
                  <a:moveTo>
                    <a:pt x="3822" y="2414"/>
                  </a:moveTo>
                  <a:lnTo>
                    <a:pt x="3822" y="2445"/>
                  </a:lnTo>
                  <a:cubicBezTo>
                    <a:pt x="3808" y="2443"/>
                    <a:pt x="3808" y="2428"/>
                    <a:pt x="3822" y="2414"/>
                  </a:cubicBezTo>
                  <a:close/>
                  <a:moveTo>
                    <a:pt x="3822" y="1666"/>
                  </a:moveTo>
                  <a:lnTo>
                    <a:pt x="3822" y="2124"/>
                  </a:lnTo>
                  <a:cubicBezTo>
                    <a:pt x="3816" y="2132"/>
                    <a:pt x="3809" y="2139"/>
                    <a:pt x="3802" y="2146"/>
                  </a:cubicBezTo>
                  <a:lnTo>
                    <a:pt x="3802" y="1663"/>
                  </a:lnTo>
                  <a:cubicBezTo>
                    <a:pt x="3808" y="1665"/>
                    <a:pt x="3814" y="1666"/>
                    <a:pt x="3822" y="1666"/>
                  </a:cubicBezTo>
                  <a:moveTo>
                    <a:pt x="3822" y="699"/>
                  </a:moveTo>
                  <a:lnTo>
                    <a:pt x="3822" y="1595"/>
                  </a:lnTo>
                  <a:cubicBezTo>
                    <a:pt x="3814" y="1597"/>
                    <a:pt x="3807" y="1600"/>
                    <a:pt x="3802" y="1604"/>
                  </a:cubicBezTo>
                  <a:lnTo>
                    <a:pt x="3802" y="699"/>
                  </a:lnTo>
                  <a:cubicBezTo>
                    <a:pt x="3809" y="699"/>
                    <a:pt x="3816" y="699"/>
                    <a:pt x="3822" y="699"/>
                  </a:cubicBezTo>
                  <a:close/>
                  <a:moveTo>
                    <a:pt x="3822" y="2538"/>
                  </a:moveTo>
                  <a:lnTo>
                    <a:pt x="3822" y="2487"/>
                  </a:lnTo>
                  <a:cubicBezTo>
                    <a:pt x="3833" y="2499"/>
                    <a:pt x="3837" y="2518"/>
                    <a:pt x="3822" y="2538"/>
                  </a:cubicBezTo>
                  <a:close/>
                  <a:moveTo>
                    <a:pt x="3874" y="2467"/>
                  </a:moveTo>
                  <a:lnTo>
                    <a:pt x="3874" y="2508"/>
                  </a:lnTo>
                  <a:lnTo>
                    <a:pt x="3873" y="2509"/>
                  </a:lnTo>
                  <a:cubicBezTo>
                    <a:pt x="3857" y="2527"/>
                    <a:pt x="3851" y="2471"/>
                    <a:pt x="3874" y="2467"/>
                  </a:cubicBezTo>
                  <a:close/>
                  <a:moveTo>
                    <a:pt x="3874" y="2396"/>
                  </a:moveTo>
                  <a:lnTo>
                    <a:pt x="3874" y="2440"/>
                  </a:lnTo>
                  <a:cubicBezTo>
                    <a:pt x="3866" y="2437"/>
                    <a:pt x="3856" y="2437"/>
                    <a:pt x="3842" y="2442"/>
                  </a:cubicBezTo>
                  <a:cubicBezTo>
                    <a:pt x="3833" y="2445"/>
                    <a:pt x="3827" y="2446"/>
                    <a:pt x="3822" y="2445"/>
                  </a:cubicBezTo>
                  <a:lnTo>
                    <a:pt x="3822" y="2414"/>
                  </a:lnTo>
                  <a:cubicBezTo>
                    <a:pt x="3826" y="2410"/>
                    <a:pt x="3831" y="2407"/>
                    <a:pt x="3837" y="2403"/>
                  </a:cubicBezTo>
                  <a:cubicBezTo>
                    <a:pt x="3850" y="2397"/>
                    <a:pt x="3863" y="2396"/>
                    <a:pt x="3874" y="2396"/>
                  </a:cubicBezTo>
                  <a:close/>
                  <a:moveTo>
                    <a:pt x="3874" y="1662"/>
                  </a:moveTo>
                  <a:lnTo>
                    <a:pt x="3874" y="2032"/>
                  </a:lnTo>
                  <a:cubicBezTo>
                    <a:pt x="3860" y="2063"/>
                    <a:pt x="3843" y="2096"/>
                    <a:pt x="3822" y="2124"/>
                  </a:cubicBezTo>
                  <a:lnTo>
                    <a:pt x="3822" y="1666"/>
                  </a:lnTo>
                  <a:cubicBezTo>
                    <a:pt x="3825" y="1666"/>
                    <a:pt x="3829" y="1666"/>
                    <a:pt x="3833" y="1665"/>
                  </a:cubicBezTo>
                  <a:cubicBezTo>
                    <a:pt x="3848" y="1662"/>
                    <a:pt x="3862" y="1661"/>
                    <a:pt x="3874" y="1662"/>
                  </a:cubicBezTo>
                  <a:close/>
                  <a:moveTo>
                    <a:pt x="3874" y="695"/>
                  </a:moveTo>
                  <a:lnTo>
                    <a:pt x="3874" y="1577"/>
                  </a:lnTo>
                  <a:cubicBezTo>
                    <a:pt x="3862" y="1584"/>
                    <a:pt x="3848" y="1590"/>
                    <a:pt x="3833" y="1592"/>
                  </a:cubicBezTo>
                  <a:cubicBezTo>
                    <a:pt x="3829" y="1593"/>
                    <a:pt x="3825" y="1594"/>
                    <a:pt x="3822" y="1595"/>
                  </a:cubicBezTo>
                  <a:lnTo>
                    <a:pt x="3822" y="699"/>
                  </a:lnTo>
                  <a:cubicBezTo>
                    <a:pt x="3842" y="699"/>
                    <a:pt x="3859" y="698"/>
                    <a:pt x="3874" y="695"/>
                  </a:cubicBezTo>
                  <a:close/>
                  <a:moveTo>
                    <a:pt x="3874" y="354"/>
                  </a:moveTo>
                  <a:lnTo>
                    <a:pt x="3874" y="396"/>
                  </a:lnTo>
                  <a:cubicBezTo>
                    <a:pt x="3865" y="381"/>
                    <a:pt x="3862" y="365"/>
                    <a:pt x="3874" y="354"/>
                  </a:cubicBezTo>
                  <a:close/>
                  <a:moveTo>
                    <a:pt x="3874" y="2032"/>
                  </a:moveTo>
                  <a:lnTo>
                    <a:pt x="3874" y="1662"/>
                  </a:lnTo>
                  <a:cubicBezTo>
                    <a:pt x="3916" y="1665"/>
                    <a:pt x="3947" y="1690"/>
                    <a:pt x="3961" y="1750"/>
                  </a:cubicBezTo>
                  <a:cubicBezTo>
                    <a:pt x="3979" y="1829"/>
                    <a:pt x="3943" y="1908"/>
                    <a:pt x="3906" y="1969"/>
                  </a:cubicBezTo>
                  <a:cubicBezTo>
                    <a:pt x="3896" y="1986"/>
                    <a:pt x="3885" y="2008"/>
                    <a:pt x="3874" y="2032"/>
                  </a:cubicBezTo>
                  <a:close/>
                  <a:moveTo>
                    <a:pt x="3874" y="2508"/>
                  </a:moveTo>
                  <a:cubicBezTo>
                    <a:pt x="3892" y="2489"/>
                    <a:pt x="3895" y="2485"/>
                    <a:pt x="3883" y="2468"/>
                  </a:cubicBezTo>
                  <a:cubicBezTo>
                    <a:pt x="3880" y="2467"/>
                    <a:pt x="3877" y="2467"/>
                    <a:pt x="3874" y="2467"/>
                  </a:cubicBezTo>
                  <a:lnTo>
                    <a:pt x="3874" y="2508"/>
                  </a:lnTo>
                  <a:close/>
                  <a:moveTo>
                    <a:pt x="4047" y="2306"/>
                  </a:moveTo>
                  <a:lnTo>
                    <a:pt x="4047" y="2317"/>
                  </a:lnTo>
                  <a:cubicBezTo>
                    <a:pt x="4047" y="2320"/>
                    <a:pt x="4045" y="2323"/>
                    <a:pt x="4044" y="2325"/>
                  </a:cubicBezTo>
                  <a:cubicBezTo>
                    <a:pt x="4030" y="2341"/>
                    <a:pt x="4026" y="2368"/>
                    <a:pt x="4023" y="2394"/>
                  </a:cubicBezTo>
                  <a:cubicBezTo>
                    <a:pt x="4020" y="2420"/>
                    <a:pt x="4003" y="2451"/>
                    <a:pt x="3982" y="2456"/>
                  </a:cubicBezTo>
                  <a:cubicBezTo>
                    <a:pt x="3960" y="2461"/>
                    <a:pt x="3941" y="2463"/>
                    <a:pt x="3935" y="2479"/>
                  </a:cubicBezTo>
                  <a:cubicBezTo>
                    <a:pt x="3929" y="2496"/>
                    <a:pt x="3913" y="2494"/>
                    <a:pt x="3903" y="2474"/>
                  </a:cubicBezTo>
                  <a:cubicBezTo>
                    <a:pt x="3896" y="2460"/>
                    <a:pt x="3889" y="2445"/>
                    <a:pt x="3874" y="2440"/>
                  </a:cubicBezTo>
                  <a:lnTo>
                    <a:pt x="3874" y="2396"/>
                  </a:lnTo>
                  <a:cubicBezTo>
                    <a:pt x="3895" y="2396"/>
                    <a:pt x="3914" y="2399"/>
                    <a:pt x="3927" y="2376"/>
                  </a:cubicBezTo>
                  <a:cubicBezTo>
                    <a:pt x="3947" y="2340"/>
                    <a:pt x="3972" y="2356"/>
                    <a:pt x="3981" y="2324"/>
                  </a:cubicBezTo>
                  <a:cubicBezTo>
                    <a:pt x="3990" y="2292"/>
                    <a:pt x="3989" y="2249"/>
                    <a:pt x="4015" y="2256"/>
                  </a:cubicBezTo>
                  <a:cubicBezTo>
                    <a:pt x="4028" y="2259"/>
                    <a:pt x="4044" y="2285"/>
                    <a:pt x="4047" y="2306"/>
                  </a:cubicBezTo>
                  <a:close/>
                  <a:moveTo>
                    <a:pt x="4047" y="2021"/>
                  </a:moveTo>
                  <a:cubicBezTo>
                    <a:pt x="4033" y="2008"/>
                    <a:pt x="4017" y="1999"/>
                    <a:pt x="4006" y="2000"/>
                  </a:cubicBezTo>
                  <a:cubicBezTo>
                    <a:pt x="3972" y="2003"/>
                    <a:pt x="4015" y="2051"/>
                    <a:pt x="4047" y="2071"/>
                  </a:cubicBezTo>
                  <a:lnTo>
                    <a:pt x="4047" y="2021"/>
                  </a:lnTo>
                  <a:close/>
                  <a:moveTo>
                    <a:pt x="4047" y="1845"/>
                  </a:moveTo>
                  <a:lnTo>
                    <a:pt x="4047" y="1951"/>
                  </a:lnTo>
                  <a:cubicBezTo>
                    <a:pt x="4010" y="1921"/>
                    <a:pt x="4011" y="1834"/>
                    <a:pt x="4042" y="1845"/>
                  </a:cubicBezTo>
                  <a:cubicBezTo>
                    <a:pt x="4044" y="1845"/>
                    <a:pt x="4045" y="1845"/>
                    <a:pt x="4047" y="1845"/>
                  </a:cubicBezTo>
                  <a:close/>
                  <a:moveTo>
                    <a:pt x="4047" y="1686"/>
                  </a:moveTo>
                  <a:lnTo>
                    <a:pt x="4047" y="1723"/>
                  </a:lnTo>
                  <a:cubicBezTo>
                    <a:pt x="4017" y="1714"/>
                    <a:pt x="3995" y="1676"/>
                    <a:pt x="4040" y="1686"/>
                  </a:cubicBezTo>
                  <a:cubicBezTo>
                    <a:pt x="4042" y="1686"/>
                    <a:pt x="4045" y="1686"/>
                    <a:pt x="4047" y="1686"/>
                  </a:cubicBezTo>
                  <a:close/>
                  <a:moveTo>
                    <a:pt x="4047" y="624"/>
                  </a:moveTo>
                  <a:lnTo>
                    <a:pt x="4047" y="1399"/>
                  </a:lnTo>
                  <a:cubicBezTo>
                    <a:pt x="4017" y="1398"/>
                    <a:pt x="3992" y="1405"/>
                    <a:pt x="3979" y="1434"/>
                  </a:cubicBezTo>
                  <a:cubicBezTo>
                    <a:pt x="3955" y="1487"/>
                    <a:pt x="3923" y="1548"/>
                    <a:pt x="3874" y="1577"/>
                  </a:cubicBezTo>
                  <a:lnTo>
                    <a:pt x="3874" y="695"/>
                  </a:lnTo>
                  <a:cubicBezTo>
                    <a:pt x="3894" y="691"/>
                    <a:pt x="3912" y="683"/>
                    <a:pt x="3937" y="669"/>
                  </a:cubicBezTo>
                  <a:cubicBezTo>
                    <a:pt x="3963" y="653"/>
                    <a:pt x="4007" y="635"/>
                    <a:pt x="4047" y="624"/>
                  </a:cubicBezTo>
                  <a:close/>
                  <a:moveTo>
                    <a:pt x="4047" y="531"/>
                  </a:moveTo>
                  <a:lnTo>
                    <a:pt x="4047" y="569"/>
                  </a:lnTo>
                  <a:cubicBezTo>
                    <a:pt x="4040" y="574"/>
                    <a:pt x="4030" y="577"/>
                    <a:pt x="4015" y="578"/>
                  </a:cubicBezTo>
                  <a:cubicBezTo>
                    <a:pt x="3946" y="581"/>
                    <a:pt x="3937" y="524"/>
                    <a:pt x="4000" y="518"/>
                  </a:cubicBezTo>
                  <a:cubicBezTo>
                    <a:pt x="4021" y="516"/>
                    <a:pt x="4037" y="522"/>
                    <a:pt x="4047" y="531"/>
                  </a:cubicBezTo>
                  <a:close/>
                  <a:moveTo>
                    <a:pt x="4047" y="339"/>
                  </a:moveTo>
                  <a:lnTo>
                    <a:pt x="4047" y="410"/>
                  </a:lnTo>
                  <a:cubicBezTo>
                    <a:pt x="4018" y="426"/>
                    <a:pt x="3969" y="428"/>
                    <a:pt x="3937" y="432"/>
                  </a:cubicBezTo>
                  <a:cubicBezTo>
                    <a:pt x="3915" y="434"/>
                    <a:pt x="3888" y="417"/>
                    <a:pt x="3874" y="396"/>
                  </a:cubicBezTo>
                  <a:lnTo>
                    <a:pt x="3874" y="354"/>
                  </a:lnTo>
                  <a:cubicBezTo>
                    <a:pt x="3883" y="345"/>
                    <a:pt x="3900" y="339"/>
                    <a:pt x="3928" y="339"/>
                  </a:cubicBezTo>
                  <a:cubicBezTo>
                    <a:pt x="3973" y="335"/>
                    <a:pt x="4020" y="329"/>
                    <a:pt x="4047" y="339"/>
                  </a:cubicBezTo>
                  <a:close/>
                  <a:moveTo>
                    <a:pt x="4026" y="2078"/>
                  </a:moveTo>
                  <a:cubicBezTo>
                    <a:pt x="4035" y="2081"/>
                    <a:pt x="4042" y="2086"/>
                    <a:pt x="4047" y="2091"/>
                  </a:cubicBezTo>
                  <a:lnTo>
                    <a:pt x="4047" y="2213"/>
                  </a:lnTo>
                  <a:cubicBezTo>
                    <a:pt x="4031" y="2199"/>
                    <a:pt x="4002" y="2169"/>
                    <a:pt x="4016" y="2200"/>
                  </a:cubicBezTo>
                  <a:cubicBezTo>
                    <a:pt x="4032" y="2235"/>
                    <a:pt x="4029" y="2245"/>
                    <a:pt x="4013" y="2243"/>
                  </a:cubicBezTo>
                  <a:cubicBezTo>
                    <a:pt x="3996" y="2242"/>
                    <a:pt x="3977" y="2205"/>
                    <a:pt x="3973" y="2180"/>
                  </a:cubicBezTo>
                  <a:cubicBezTo>
                    <a:pt x="3970" y="2156"/>
                    <a:pt x="4006" y="2185"/>
                    <a:pt x="4016" y="2161"/>
                  </a:cubicBezTo>
                  <a:cubicBezTo>
                    <a:pt x="4026" y="2137"/>
                    <a:pt x="3995" y="2063"/>
                    <a:pt x="4026" y="2078"/>
                  </a:cubicBezTo>
                  <a:close/>
                  <a:moveTo>
                    <a:pt x="4047" y="410"/>
                  </a:moveTo>
                  <a:lnTo>
                    <a:pt x="4047" y="339"/>
                  </a:lnTo>
                  <a:cubicBezTo>
                    <a:pt x="4063" y="344"/>
                    <a:pt x="4072" y="354"/>
                    <a:pt x="4072" y="373"/>
                  </a:cubicBezTo>
                  <a:cubicBezTo>
                    <a:pt x="4072" y="390"/>
                    <a:pt x="4062" y="402"/>
                    <a:pt x="4047" y="410"/>
                  </a:cubicBezTo>
                  <a:close/>
                  <a:moveTo>
                    <a:pt x="4047" y="569"/>
                  </a:moveTo>
                  <a:lnTo>
                    <a:pt x="4047" y="531"/>
                  </a:lnTo>
                  <a:cubicBezTo>
                    <a:pt x="4060" y="542"/>
                    <a:pt x="4061" y="559"/>
                    <a:pt x="4047" y="569"/>
                  </a:cubicBezTo>
                  <a:close/>
                  <a:moveTo>
                    <a:pt x="4047" y="1723"/>
                  </a:moveTo>
                  <a:lnTo>
                    <a:pt x="4047" y="1686"/>
                  </a:lnTo>
                  <a:cubicBezTo>
                    <a:pt x="4085" y="1690"/>
                    <a:pt x="4092" y="1727"/>
                    <a:pt x="4058" y="1725"/>
                  </a:cubicBezTo>
                  <a:cubicBezTo>
                    <a:pt x="4055" y="1725"/>
                    <a:pt x="4051" y="1724"/>
                    <a:pt x="4047" y="1723"/>
                  </a:cubicBezTo>
                  <a:close/>
                  <a:moveTo>
                    <a:pt x="4047" y="1951"/>
                  </a:moveTo>
                  <a:lnTo>
                    <a:pt x="4047" y="1845"/>
                  </a:lnTo>
                  <a:cubicBezTo>
                    <a:pt x="4087" y="1850"/>
                    <a:pt x="4099" y="1914"/>
                    <a:pt x="4077" y="1910"/>
                  </a:cubicBezTo>
                  <a:cubicBezTo>
                    <a:pt x="4054" y="1906"/>
                    <a:pt x="4086" y="1981"/>
                    <a:pt x="4048" y="1952"/>
                  </a:cubicBezTo>
                  <a:lnTo>
                    <a:pt x="4047" y="1951"/>
                  </a:lnTo>
                  <a:close/>
                  <a:moveTo>
                    <a:pt x="4047" y="2071"/>
                  </a:moveTo>
                  <a:lnTo>
                    <a:pt x="4047" y="2021"/>
                  </a:lnTo>
                  <a:cubicBezTo>
                    <a:pt x="4068" y="2040"/>
                    <a:pt x="4084" y="2066"/>
                    <a:pt x="4075" y="2077"/>
                  </a:cubicBezTo>
                  <a:cubicBezTo>
                    <a:pt x="4071" y="2083"/>
                    <a:pt x="4060" y="2079"/>
                    <a:pt x="4047" y="2071"/>
                  </a:cubicBezTo>
                  <a:close/>
                  <a:moveTo>
                    <a:pt x="4047" y="2317"/>
                  </a:moveTo>
                  <a:lnTo>
                    <a:pt x="4047" y="2306"/>
                  </a:lnTo>
                  <a:cubicBezTo>
                    <a:pt x="4048" y="2310"/>
                    <a:pt x="4048" y="2314"/>
                    <a:pt x="4047" y="2317"/>
                  </a:cubicBezTo>
                  <a:close/>
                  <a:moveTo>
                    <a:pt x="4193" y="678"/>
                  </a:moveTo>
                  <a:lnTo>
                    <a:pt x="4193" y="1415"/>
                  </a:lnTo>
                  <a:cubicBezTo>
                    <a:pt x="4187" y="1416"/>
                    <a:pt x="4180" y="1416"/>
                    <a:pt x="4174" y="1416"/>
                  </a:cubicBezTo>
                  <a:cubicBezTo>
                    <a:pt x="4132" y="1416"/>
                    <a:pt x="4086" y="1400"/>
                    <a:pt x="4047" y="1399"/>
                  </a:cubicBezTo>
                  <a:lnTo>
                    <a:pt x="4047" y="624"/>
                  </a:lnTo>
                  <a:cubicBezTo>
                    <a:pt x="4100" y="609"/>
                    <a:pt x="4145" y="607"/>
                    <a:pt x="4131" y="638"/>
                  </a:cubicBezTo>
                  <a:cubicBezTo>
                    <a:pt x="4107" y="693"/>
                    <a:pt x="4149" y="741"/>
                    <a:pt x="4174" y="705"/>
                  </a:cubicBezTo>
                  <a:cubicBezTo>
                    <a:pt x="4180" y="696"/>
                    <a:pt x="4186" y="686"/>
                    <a:pt x="4193" y="678"/>
                  </a:cubicBezTo>
                  <a:close/>
                  <a:moveTo>
                    <a:pt x="4193" y="402"/>
                  </a:moveTo>
                  <a:lnTo>
                    <a:pt x="4193" y="452"/>
                  </a:lnTo>
                  <a:cubicBezTo>
                    <a:pt x="4142" y="444"/>
                    <a:pt x="4122" y="397"/>
                    <a:pt x="4191" y="402"/>
                  </a:cubicBezTo>
                  <a:cubicBezTo>
                    <a:pt x="4191" y="402"/>
                    <a:pt x="4192" y="402"/>
                    <a:pt x="4193" y="402"/>
                  </a:cubicBezTo>
                  <a:close/>
                  <a:moveTo>
                    <a:pt x="4047" y="2091"/>
                  </a:moveTo>
                  <a:cubicBezTo>
                    <a:pt x="4063" y="2107"/>
                    <a:pt x="4063" y="2128"/>
                    <a:pt x="4079" y="2132"/>
                  </a:cubicBezTo>
                  <a:cubicBezTo>
                    <a:pt x="4100" y="2137"/>
                    <a:pt x="4141" y="2153"/>
                    <a:pt x="4110" y="2171"/>
                  </a:cubicBezTo>
                  <a:cubicBezTo>
                    <a:pt x="4079" y="2189"/>
                    <a:pt x="4065" y="2229"/>
                    <a:pt x="4052" y="2217"/>
                  </a:cubicBezTo>
                  <a:cubicBezTo>
                    <a:pt x="4050" y="2216"/>
                    <a:pt x="4049" y="2215"/>
                    <a:pt x="4047" y="2213"/>
                  </a:cubicBezTo>
                  <a:lnTo>
                    <a:pt x="4047" y="2091"/>
                  </a:lnTo>
                  <a:close/>
                  <a:moveTo>
                    <a:pt x="4193" y="452"/>
                  </a:moveTo>
                  <a:lnTo>
                    <a:pt x="4193" y="402"/>
                  </a:lnTo>
                  <a:cubicBezTo>
                    <a:pt x="4228" y="405"/>
                    <a:pt x="4270" y="453"/>
                    <a:pt x="4208" y="453"/>
                  </a:cubicBezTo>
                  <a:cubicBezTo>
                    <a:pt x="4203" y="453"/>
                    <a:pt x="4198" y="452"/>
                    <a:pt x="4193" y="452"/>
                  </a:cubicBezTo>
                  <a:close/>
                  <a:moveTo>
                    <a:pt x="4708" y="1418"/>
                  </a:moveTo>
                  <a:lnTo>
                    <a:pt x="4708" y="1694"/>
                  </a:lnTo>
                  <a:cubicBezTo>
                    <a:pt x="4704" y="1693"/>
                    <a:pt x="4699" y="1692"/>
                    <a:pt x="4694" y="1688"/>
                  </a:cubicBezTo>
                  <a:cubicBezTo>
                    <a:pt x="4637" y="1652"/>
                    <a:pt x="4657" y="1697"/>
                    <a:pt x="4628" y="1743"/>
                  </a:cubicBezTo>
                  <a:cubicBezTo>
                    <a:pt x="4598" y="1788"/>
                    <a:pt x="4493" y="1791"/>
                    <a:pt x="4488" y="1750"/>
                  </a:cubicBezTo>
                  <a:cubicBezTo>
                    <a:pt x="4484" y="1709"/>
                    <a:pt x="4504" y="1658"/>
                    <a:pt x="4491" y="1624"/>
                  </a:cubicBezTo>
                  <a:cubicBezTo>
                    <a:pt x="4477" y="1590"/>
                    <a:pt x="4466" y="1576"/>
                    <a:pt x="4534" y="1517"/>
                  </a:cubicBezTo>
                  <a:cubicBezTo>
                    <a:pt x="4602" y="1458"/>
                    <a:pt x="4621" y="1398"/>
                    <a:pt x="4680" y="1403"/>
                  </a:cubicBezTo>
                  <a:cubicBezTo>
                    <a:pt x="4689" y="1402"/>
                    <a:pt x="4699" y="1408"/>
                    <a:pt x="4708" y="1418"/>
                  </a:cubicBezTo>
                  <a:moveTo>
                    <a:pt x="4708" y="849"/>
                  </a:moveTo>
                  <a:cubicBezTo>
                    <a:pt x="4687" y="853"/>
                    <a:pt x="4667" y="857"/>
                    <a:pt x="4647" y="857"/>
                  </a:cubicBezTo>
                  <a:cubicBezTo>
                    <a:pt x="4599" y="857"/>
                    <a:pt x="4562" y="735"/>
                    <a:pt x="4508" y="735"/>
                  </a:cubicBezTo>
                  <a:cubicBezTo>
                    <a:pt x="4453" y="735"/>
                    <a:pt x="4344" y="741"/>
                    <a:pt x="4283" y="687"/>
                  </a:cubicBezTo>
                  <a:cubicBezTo>
                    <a:pt x="4238" y="646"/>
                    <a:pt x="4213" y="656"/>
                    <a:pt x="4193" y="678"/>
                  </a:cubicBezTo>
                  <a:lnTo>
                    <a:pt x="4193" y="1415"/>
                  </a:lnTo>
                  <a:cubicBezTo>
                    <a:pt x="4256" y="1412"/>
                    <a:pt x="4301" y="1394"/>
                    <a:pt x="4356" y="1422"/>
                  </a:cubicBezTo>
                  <a:cubicBezTo>
                    <a:pt x="4417" y="1452"/>
                    <a:pt x="4453" y="1373"/>
                    <a:pt x="4502" y="1300"/>
                  </a:cubicBezTo>
                  <a:cubicBezTo>
                    <a:pt x="4550" y="1227"/>
                    <a:pt x="4617" y="1246"/>
                    <a:pt x="4635" y="1282"/>
                  </a:cubicBezTo>
                  <a:cubicBezTo>
                    <a:pt x="4646" y="1303"/>
                    <a:pt x="4677" y="1302"/>
                    <a:pt x="4708" y="1291"/>
                  </a:cubicBezTo>
                  <a:lnTo>
                    <a:pt x="4708" y="849"/>
                  </a:lnTo>
                  <a:close/>
                  <a:moveTo>
                    <a:pt x="4708" y="747"/>
                  </a:moveTo>
                  <a:lnTo>
                    <a:pt x="4708" y="787"/>
                  </a:lnTo>
                  <a:cubicBezTo>
                    <a:pt x="4677" y="779"/>
                    <a:pt x="4653" y="746"/>
                    <a:pt x="4698" y="746"/>
                  </a:cubicBezTo>
                  <a:cubicBezTo>
                    <a:pt x="4702" y="746"/>
                    <a:pt x="4705" y="746"/>
                    <a:pt x="4708" y="747"/>
                  </a:cubicBezTo>
                  <a:close/>
                  <a:moveTo>
                    <a:pt x="4708" y="787"/>
                  </a:moveTo>
                  <a:lnTo>
                    <a:pt x="4708" y="747"/>
                  </a:lnTo>
                  <a:cubicBezTo>
                    <a:pt x="4744" y="751"/>
                    <a:pt x="4757" y="790"/>
                    <a:pt x="4723" y="790"/>
                  </a:cubicBezTo>
                  <a:cubicBezTo>
                    <a:pt x="4718" y="790"/>
                    <a:pt x="4713" y="789"/>
                    <a:pt x="4708" y="787"/>
                  </a:cubicBezTo>
                  <a:close/>
                  <a:moveTo>
                    <a:pt x="4708" y="1694"/>
                  </a:moveTo>
                  <a:cubicBezTo>
                    <a:pt x="4745" y="1696"/>
                    <a:pt x="4722" y="1574"/>
                    <a:pt x="4753" y="1569"/>
                  </a:cubicBezTo>
                  <a:cubicBezTo>
                    <a:pt x="4780" y="1566"/>
                    <a:pt x="4746" y="1458"/>
                    <a:pt x="4708" y="1418"/>
                  </a:cubicBezTo>
                  <a:lnTo>
                    <a:pt x="4708" y="1694"/>
                  </a:lnTo>
                  <a:close/>
                  <a:moveTo>
                    <a:pt x="4795" y="1431"/>
                  </a:moveTo>
                  <a:lnTo>
                    <a:pt x="4795" y="1476"/>
                  </a:lnTo>
                  <a:cubicBezTo>
                    <a:pt x="4765" y="1468"/>
                    <a:pt x="4745" y="1432"/>
                    <a:pt x="4787" y="1430"/>
                  </a:cubicBezTo>
                  <a:cubicBezTo>
                    <a:pt x="4790" y="1430"/>
                    <a:pt x="4792" y="1431"/>
                    <a:pt x="4795" y="1431"/>
                  </a:cubicBezTo>
                  <a:close/>
                  <a:moveTo>
                    <a:pt x="4795" y="1300"/>
                  </a:moveTo>
                  <a:lnTo>
                    <a:pt x="4795" y="1366"/>
                  </a:lnTo>
                  <a:cubicBezTo>
                    <a:pt x="4726" y="1354"/>
                    <a:pt x="4728" y="1330"/>
                    <a:pt x="4793" y="1300"/>
                  </a:cubicBezTo>
                  <a:lnTo>
                    <a:pt x="4795" y="1300"/>
                  </a:lnTo>
                  <a:close/>
                  <a:moveTo>
                    <a:pt x="4795" y="838"/>
                  </a:moveTo>
                  <a:lnTo>
                    <a:pt x="4795" y="1247"/>
                  </a:lnTo>
                  <a:cubicBezTo>
                    <a:pt x="4786" y="1248"/>
                    <a:pt x="4777" y="1251"/>
                    <a:pt x="4769" y="1258"/>
                  </a:cubicBezTo>
                  <a:cubicBezTo>
                    <a:pt x="4754" y="1271"/>
                    <a:pt x="4731" y="1283"/>
                    <a:pt x="4708" y="1291"/>
                  </a:cubicBezTo>
                  <a:lnTo>
                    <a:pt x="4708" y="849"/>
                  </a:lnTo>
                  <a:cubicBezTo>
                    <a:pt x="4734" y="843"/>
                    <a:pt x="4762" y="837"/>
                    <a:pt x="4795" y="838"/>
                  </a:cubicBezTo>
                  <a:moveTo>
                    <a:pt x="4795" y="1476"/>
                  </a:moveTo>
                  <a:lnTo>
                    <a:pt x="4795" y="1431"/>
                  </a:lnTo>
                  <a:cubicBezTo>
                    <a:pt x="4826" y="1437"/>
                    <a:pt x="4841" y="1478"/>
                    <a:pt x="4808" y="1478"/>
                  </a:cubicBezTo>
                  <a:cubicBezTo>
                    <a:pt x="4803" y="1478"/>
                    <a:pt x="4799" y="1478"/>
                    <a:pt x="4795" y="1476"/>
                  </a:cubicBezTo>
                  <a:close/>
                  <a:moveTo>
                    <a:pt x="4915" y="1643"/>
                  </a:moveTo>
                  <a:lnTo>
                    <a:pt x="4915" y="1681"/>
                  </a:lnTo>
                  <a:cubicBezTo>
                    <a:pt x="4886" y="1664"/>
                    <a:pt x="4864" y="1629"/>
                    <a:pt x="4885" y="1629"/>
                  </a:cubicBezTo>
                  <a:cubicBezTo>
                    <a:pt x="4893" y="1630"/>
                    <a:pt x="4904" y="1636"/>
                    <a:pt x="4915" y="1643"/>
                  </a:cubicBezTo>
                  <a:close/>
                  <a:moveTo>
                    <a:pt x="4915" y="834"/>
                  </a:moveTo>
                  <a:lnTo>
                    <a:pt x="4915" y="1344"/>
                  </a:lnTo>
                  <a:cubicBezTo>
                    <a:pt x="4876" y="1351"/>
                    <a:pt x="4864" y="1378"/>
                    <a:pt x="4799" y="1367"/>
                  </a:cubicBezTo>
                  <a:lnTo>
                    <a:pt x="4795" y="1366"/>
                  </a:lnTo>
                  <a:lnTo>
                    <a:pt x="4795" y="1300"/>
                  </a:lnTo>
                  <a:cubicBezTo>
                    <a:pt x="4845" y="1276"/>
                    <a:pt x="4824" y="1246"/>
                    <a:pt x="4795" y="1247"/>
                  </a:cubicBezTo>
                  <a:lnTo>
                    <a:pt x="4795" y="838"/>
                  </a:lnTo>
                  <a:cubicBezTo>
                    <a:pt x="4800" y="838"/>
                    <a:pt x="4806" y="838"/>
                    <a:pt x="4811" y="839"/>
                  </a:cubicBezTo>
                  <a:cubicBezTo>
                    <a:pt x="4870" y="844"/>
                    <a:pt x="4845" y="817"/>
                    <a:pt x="4915" y="834"/>
                  </a:cubicBezTo>
                  <a:close/>
                  <a:moveTo>
                    <a:pt x="4915" y="1681"/>
                  </a:moveTo>
                  <a:lnTo>
                    <a:pt x="4915" y="1643"/>
                  </a:lnTo>
                  <a:cubicBezTo>
                    <a:pt x="4943" y="1662"/>
                    <a:pt x="4970" y="1692"/>
                    <a:pt x="4942" y="1690"/>
                  </a:cubicBezTo>
                  <a:cubicBezTo>
                    <a:pt x="4933" y="1690"/>
                    <a:pt x="4924" y="1686"/>
                    <a:pt x="4915" y="1681"/>
                  </a:cubicBezTo>
                  <a:close/>
                  <a:moveTo>
                    <a:pt x="5333" y="868"/>
                  </a:moveTo>
                  <a:cubicBezTo>
                    <a:pt x="5272" y="832"/>
                    <a:pt x="5187" y="829"/>
                    <a:pt x="5121" y="796"/>
                  </a:cubicBezTo>
                  <a:cubicBezTo>
                    <a:pt x="5048" y="760"/>
                    <a:pt x="4963" y="735"/>
                    <a:pt x="5012" y="802"/>
                  </a:cubicBezTo>
                  <a:cubicBezTo>
                    <a:pt x="5061" y="869"/>
                    <a:pt x="5067" y="881"/>
                    <a:pt x="4951" y="845"/>
                  </a:cubicBezTo>
                  <a:cubicBezTo>
                    <a:pt x="4937" y="840"/>
                    <a:pt x="4925" y="837"/>
                    <a:pt x="4915" y="834"/>
                  </a:cubicBezTo>
                  <a:lnTo>
                    <a:pt x="4915" y="1344"/>
                  </a:lnTo>
                  <a:cubicBezTo>
                    <a:pt x="4921" y="1343"/>
                    <a:pt x="4926" y="1343"/>
                    <a:pt x="4933" y="1343"/>
                  </a:cubicBezTo>
                  <a:cubicBezTo>
                    <a:pt x="4988" y="1343"/>
                    <a:pt x="5024" y="1416"/>
                    <a:pt x="5061" y="1361"/>
                  </a:cubicBezTo>
                  <a:cubicBezTo>
                    <a:pt x="5097" y="1306"/>
                    <a:pt x="5127" y="1246"/>
                    <a:pt x="5225" y="1246"/>
                  </a:cubicBezTo>
                  <a:cubicBezTo>
                    <a:pt x="5322" y="1246"/>
                    <a:pt x="5322" y="1209"/>
                    <a:pt x="5237" y="1167"/>
                  </a:cubicBezTo>
                  <a:cubicBezTo>
                    <a:pt x="5152" y="1124"/>
                    <a:pt x="5127" y="1063"/>
                    <a:pt x="5182" y="1094"/>
                  </a:cubicBezTo>
                  <a:cubicBezTo>
                    <a:pt x="5237" y="1124"/>
                    <a:pt x="5310" y="1167"/>
                    <a:pt x="5291" y="1112"/>
                  </a:cubicBezTo>
                  <a:cubicBezTo>
                    <a:pt x="5280" y="1078"/>
                    <a:pt x="5302" y="1058"/>
                    <a:pt x="5333" y="1055"/>
                  </a:cubicBezTo>
                  <a:lnTo>
                    <a:pt x="5333" y="868"/>
                  </a:lnTo>
                  <a:close/>
                  <a:moveTo>
                    <a:pt x="5333" y="698"/>
                  </a:moveTo>
                  <a:lnTo>
                    <a:pt x="5333" y="757"/>
                  </a:lnTo>
                  <a:cubicBezTo>
                    <a:pt x="5275" y="750"/>
                    <a:pt x="5262" y="695"/>
                    <a:pt x="5333" y="698"/>
                  </a:cubicBezTo>
                  <a:close/>
                  <a:moveTo>
                    <a:pt x="5333" y="757"/>
                  </a:moveTo>
                  <a:lnTo>
                    <a:pt x="5333" y="698"/>
                  </a:lnTo>
                  <a:lnTo>
                    <a:pt x="5334" y="699"/>
                  </a:lnTo>
                  <a:cubicBezTo>
                    <a:pt x="5368" y="696"/>
                    <a:pt x="5414" y="758"/>
                    <a:pt x="5346" y="758"/>
                  </a:cubicBezTo>
                  <a:cubicBezTo>
                    <a:pt x="5341" y="758"/>
                    <a:pt x="5337" y="758"/>
                    <a:pt x="5333" y="757"/>
                  </a:cubicBezTo>
                  <a:close/>
                  <a:moveTo>
                    <a:pt x="5333" y="1055"/>
                  </a:moveTo>
                  <a:lnTo>
                    <a:pt x="5333" y="868"/>
                  </a:lnTo>
                  <a:cubicBezTo>
                    <a:pt x="5340" y="872"/>
                    <a:pt x="5346" y="876"/>
                    <a:pt x="5352" y="881"/>
                  </a:cubicBezTo>
                  <a:cubicBezTo>
                    <a:pt x="5413" y="930"/>
                    <a:pt x="5480" y="978"/>
                    <a:pt x="5571" y="978"/>
                  </a:cubicBezTo>
                  <a:cubicBezTo>
                    <a:pt x="5662" y="978"/>
                    <a:pt x="5571" y="1124"/>
                    <a:pt x="5510" y="1142"/>
                  </a:cubicBezTo>
                  <a:cubicBezTo>
                    <a:pt x="5449" y="1161"/>
                    <a:pt x="5449" y="1100"/>
                    <a:pt x="5395" y="1070"/>
                  </a:cubicBezTo>
                  <a:cubicBezTo>
                    <a:pt x="5374" y="1058"/>
                    <a:pt x="5352" y="1054"/>
                    <a:pt x="5333" y="1055"/>
                  </a:cubicBez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23"/>
            <p:cNvSpPr/>
            <p:nvPr/>
          </p:nvSpPr>
          <p:spPr>
            <a:xfrm>
              <a:off x="2630050" y="2034458"/>
              <a:ext cx="1135788" cy="1002897"/>
            </a:xfrm>
            <a:custGeom>
              <a:rect b="b" l="l" r="r" t="t"/>
              <a:pathLst>
                <a:path extrusionOk="0" h="2732" w="3093">
                  <a:moveTo>
                    <a:pt x="24" y="2549"/>
                  </a:moveTo>
                  <a:cubicBezTo>
                    <a:pt x="43" y="2539"/>
                    <a:pt x="58" y="2548"/>
                    <a:pt x="55" y="2567"/>
                  </a:cubicBezTo>
                  <a:cubicBezTo>
                    <a:pt x="51" y="2586"/>
                    <a:pt x="34" y="2610"/>
                    <a:pt x="17" y="2589"/>
                  </a:cubicBezTo>
                  <a:cubicBezTo>
                    <a:pt x="0" y="2568"/>
                    <a:pt x="2" y="2556"/>
                    <a:pt x="24" y="2549"/>
                  </a:cubicBezTo>
                  <a:close/>
                  <a:moveTo>
                    <a:pt x="132" y="2522"/>
                  </a:moveTo>
                  <a:cubicBezTo>
                    <a:pt x="152" y="2512"/>
                    <a:pt x="167" y="2521"/>
                    <a:pt x="163" y="2540"/>
                  </a:cubicBezTo>
                  <a:cubicBezTo>
                    <a:pt x="159" y="2559"/>
                    <a:pt x="143" y="2583"/>
                    <a:pt x="126" y="2562"/>
                  </a:cubicBezTo>
                  <a:cubicBezTo>
                    <a:pt x="109" y="2541"/>
                    <a:pt x="110" y="2528"/>
                    <a:pt x="132" y="2522"/>
                  </a:cubicBezTo>
                  <a:close/>
                  <a:moveTo>
                    <a:pt x="91" y="2671"/>
                  </a:moveTo>
                  <a:cubicBezTo>
                    <a:pt x="111" y="2661"/>
                    <a:pt x="126" y="2670"/>
                    <a:pt x="122" y="2689"/>
                  </a:cubicBezTo>
                  <a:cubicBezTo>
                    <a:pt x="119" y="2709"/>
                    <a:pt x="102" y="2732"/>
                    <a:pt x="85" y="2711"/>
                  </a:cubicBezTo>
                  <a:cubicBezTo>
                    <a:pt x="68" y="2691"/>
                    <a:pt x="70" y="2678"/>
                    <a:pt x="91" y="2671"/>
                  </a:cubicBezTo>
                  <a:close/>
                  <a:moveTo>
                    <a:pt x="413" y="1557"/>
                  </a:moveTo>
                  <a:lnTo>
                    <a:pt x="413" y="1758"/>
                  </a:lnTo>
                  <a:cubicBezTo>
                    <a:pt x="383" y="1767"/>
                    <a:pt x="351" y="1744"/>
                    <a:pt x="360" y="1702"/>
                  </a:cubicBezTo>
                  <a:cubicBezTo>
                    <a:pt x="373" y="1643"/>
                    <a:pt x="329" y="1551"/>
                    <a:pt x="413" y="1557"/>
                  </a:cubicBezTo>
                  <a:close/>
                  <a:moveTo>
                    <a:pt x="413" y="2106"/>
                  </a:moveTo>
                  <a:cubicBezTo>
                    <a:pt x="411" y="2106"/>
                    <a:pt x="409" y="2106"/>
                    <a:pt x="407" y="2106"/>
                  </a:cubicBezTo>
                  <a:cubicBezTo>
                    <a:pt x="346" y="2106"/>
                    <a:pt x="376" y="2161"/>
                    <a:pt x="346" y="2215"/>
                  </a:cubicBezTo>
                  <a:cubicBezTo>
                    <a:pt x="316" y="2270"/>
                    <a:pt x="358" y="2294"/>
                    <a:pt x="358" y="2355"/>
                  </a:cubicBezTo>
                  <a:cubicBezTo>
                    <a:pt x="358" y="2386"/>
                    <a:pt x="382" y="2389"/>
                    <a:pt x="413" y="2388"/>
                  </a:cubicBezTo>
                  <a:lnTo>
                    <a:pt x="413" y="2106"/>
                  </a:lnTo>
                  <a:close/>
                  <a:moveTo>
                    <a:pt x="413" y="1758"/>
                  </a:moveTo>
                  <a:cubicBezTo>
                    <a:pt x="427" y="1754"/>
                    <a:pt x="441" y="1743"/>
                    <a:pt x="449" y="1723"/>
                  </a:cubicBezTo>
                  <a:cubicBezTo>
                    <a:pt x="477" y="1661"/>
                    <a:pt x="477" y="1551"/>
                    <a:pt x="422" y="1558"/>
                  </a:cubicBezTo>
                  <a:cubicBezTo>
                    <a:pt x="419" y="1558"/>
                    <a:pt x="416" y="1557"/>
                    <a:pt x="413" y="1557"/>
                  </a:cubicBezTo>
                  <a:lnTo>
                    <a:pt x="413" y="1758"/>
                  </a:lnTo>
                  <a:close/>
                  <a:moveTo>
                    <a:pt x="578" y="1413"/>
                  </a:moveTo>
                  <a:lnTo>
                    <a:pt x="578" y="1788"/>
                  </a:lnTo>
                  <a:cubicBezTo>
                    <a:pt x="524" y="1811"/>
                    <a:pt x="487" y="1842"/>
                    <a:pt x="477" y="1778"/>
                  </a:cubicBezTo>
                  <a:cubicBezTo>
                    <a:pt x="463" y="1689"/>
                    <a:pt x="456" y="1696"/>
                    <a:pt x="539" y="1661"/>
                  </a:cubicBezTo>
                  <a:cubicBezTo>
                    <a:pt x="621" y="1627"/>
                    <a:pt x="504" y="1407"/>
                    <a:pt x="566" y="1414"/>
                  </a:cubicBezTo>
                  <a:cubicBezTo>
                    <a:pt x="570" y="1413"/>
                    <a:pt x="574" y="1413"/>
                    <a:pt x="578" y="1413"/>
                  </a:cubicBezTo>
                  <a:close/>
                  <a:moveTo>
                    <a:pt x="578" y="2113"/>
                  </a:moveTo>
                  <a:cubicBezTo>
                    <a:pt x="568" y="2116"/>
                    <a:pt x="557" y="2118"/>
                    <a:pt x="546" y="2118"/>
                  </a:cubicBezTo>
                  <a:cubicBezTo>
                    <a:pt x="482" y="2118"/>
                    <a:pt x="468" y="2107"/>
                    <a:pt x="413" y="2106"/>
                  </a:cubicBezTo>
                  <a:lnTo>
                    <a:pt x="413" y="2388"/>
                  </a:lnTo>
                  <a:cubicBezTo>
                    <a:pt x="443" y="2387"/>
                    <a:pt x="480" y="2382"/>
                    <a:pt x="504" y="2398"/>
                  </a:cubicBezTo>
                  <a:cubicBezTo>
                    <a:pt x="529" y="2414"/>
                    <a:pt x="555" y="2413"/>
                    <a:pt x="578" y="2405"/>
                  </a:cubicBezTo>
                  <a:lnTo>
                    <a:pt x="578" y="2113"/>
                  </a:lnTo>
                  <a:close/>
                  <a:moveTo>
                    <a:pt x="578" y="1788"/>
                  </a:moveTo>
                  <a:lnTo>
                    <a:pt x="578" y="1413"/>
                  </a:lnTo>
                  <a:cubicBezTo>
                    <a:pt x="663" y="1410"/>
                    <a:pt x="668" y="1526"/>
                    <a:pt x="655" y="1572"/>
                  </a:cubicBezTo>
                  <a:cubicBezTo>
                    <a:pt x="642" y="1620"/>
                    <a:pt x="738" y="1771"/>
                    <a:pt x="648" y="1771"/>
                  </a:cubicBezTo>
                  <a:cubicBezTo>
                    <a:pt x="623" y="1771"/>
                    <a:pt x="599" y="1779"/>
                    <a:pt x="578" y="1788"/>
                  </a:cubicBezTo>
                  <a:close/>
                  <a:moveTo>
                    <a:pt x="716" y="1472"/>
                  </a:moveTo>
                  <a:lnTo>
                    <a:pt x="716" y="1523"/>
                  </a:lnTo>
                  <a:cubicBezTo>
                    <a:pt x="712" y="1523"/>
                    <a:pt x="708" y="1520"/>
                    <a:pt x="703" y="1515"/>
                  </a:cubicBezTo>
                  <a:cubicBezTo>
                    <a:pt x="686" y="1494"/>
                    <a:pt x="688" y="1481"/>
                    <a:pt x="710" y="1475"/>
                  </a:cubicBezTo>
                  <a:cubicBezTo>
                    <a:pt x="712" y="1474"/>
                    <a:pt x="714" y="1473"/>
                    <a:pt x="716" y="1472"/>
                  </a:cubicBezTo>
                  <a:close/>
                  <a:moveTo>
                    <a:pt x="716" y="1787"/>
                  </a:moveTo>
                  <a:cubicBezTo>
                    <a:pt x="654" y="1800"/>
                    <a:pt x="636" y="1781"/>
                    <a:pt x="607" y="1833"/>
                  </a:cubicBezTo>
                  <a:cubicBezTo>
                    <a:pt x="577" y="1887"/>
                    <a:pt x="559" y="1954"/>
                    <a:pt x="613" y="2003"/>
                  </a:cubicBezTo>
                  <a:cubicBezTo>
                    <a:pt x="659" y="2043"/>
                    <a:pt x="628" y="2097"/>
                    <a:pt x="578" y="2113"/>
                  </a:cubicBezTo>
                  <a:lnTo>
                    <a:pt x="578" y="2405"/>
                  </a:lnTo>
                  <a:cubicBezTo>
                    <a:pt x="598" y="2398"/>
                    <a:pt x="617" y="2385"/>
                    <a:pt x="631" y="2373"/>
                  </a:cubicBezTo>
                  <a:cubicBezTo>
                    <a:pt x="662" y="2349"/>
                    <a:pt x="680" y="2355"/>
                    <a:pt x="674" y="2313"/>
                  </a:cubicBezTo>
                  <a:cubicBezTo>
                    <a:pt x="670" y="2282"/>
                    <a:pt x="691" y="2270"/>
                    <a:pt x="716" y="2266"/>
                  </a:cubicBezTo>
                  <a:lnTo>
                    <a:pt x="716" y="1787"/>
                  </a:lnTo>
                  <a:close/>
                  <a:moveTo>
                    <a:pt x="716" y="1523"/>
                  </a:moveTo>
                  <a:lnTo>
                    <a:pt x="716" y="1472"/>
                  </a:lnTo>
                  <a:cubicBezTo>
                    <a:pt x="732" y="1467"/>
                    <a:pt x="744" y="1476"/>
                    <a:pt x="741" y="1493"/>
                  </a:cubicBezTo>
                  <a:cubicBezTo>
                    <a:pt x="738" y="1507"/>
                    <a:pt x="728" y="1523"/>
                    <a:pt x="716" y="1523"/>
                  </a:cubicBezTo>
                  <a:close/>
                  <a:moveTo>
                    <a:pt x="756" y="1675"/>
                  </a:moveTo>
                  <a:lnTo>
                    <a:pt x="756" y="1726"/>
                  </a:lnTo>
                  <a:cubicBezTo>
                    <a:pt x="752" y="1726"/>
                    <a:pt x="748" y="1724"/>
                    <a:pt x="743" y="1718"/>
                  </a:cubicBezTo>
                  <a:cubicBezTo>
                    <a:pt x="726" y="1698"/>
                    <a:pt x="728" y="1685"/>
                    <a:pt x="750" y="1678"/>
                  </a:cubicBezTo>
                  <a:cubicBezTo>
                    <a:pt x="752" y="1677"/>
                    <a:pt x="754" y="1676"/>
                    <a:pt x="756" y="1675"/>
                  </a:cubicBezTo>
                  <a:close/>
                  <a:moveTo>
                    <a:pt x="756" y="1775"/>
                  </a:moveTo>
                  <a:cubicBezTo>
                    <a:pt x="747" y="1779"/>
                    <a:pt x="738" y="1782"/>
                    <a:pt x="729" y="1784"/>
                  </a:cubicBezTo>
                  <a:cubicBezTo>
                    <a:pt x="724" y="1785"/>
                    <a:pt x="720" y="1786"/>
                    <a:pt x="716" y="1787"/>
                  </a:cubicBezTo>
                  <a:lnTo>
                    <a:pt x="716" y="2266"/>
                  </a:lnTo>
                  <a:cubicBezTo>
                    <a:pt x="726" y="2264"/>
                    <a:pt x="737" y="2264"/>
                    <a:pt x="747" y="2264"/>
                  </a:cubicBezTo>
                  <a:cubicBezTo>
                    <a:pt x="750" y="2264"/>
                    <a:pt x="753" y="2263"/>
                    <a:pt x="756" y="2263"/>
                  </a:cubicBezTo>
                  <a:lnTo>
                    <a:pt x="756" y="1775"/>
                  </a:lnTo>
                  <a:close/>
                  <a:moveTo>
                    <a:pt x="1349" y="48"/>
                  </a:moveTo>
                  <a:cubicBezTo>
                    <a:pt x="1493" y="48"/>
                    <a:pt x="1452" y="82"/>
                    <a:pt x="1520" y="130"/>
                  </a:cubicBezTo>
                  <a:cubicBezTo>
                    <a:pt x="1589" y="178"/>
                    <a:pt x="1500" y="295"/>
                    <a:pt x="1404" y="226"/>
                  </a:cubicBezTo>
                  <a:cubicBezTo>
                    <a:pt x="1308" y="157"/>
                    <a:pt x="1363" y="322"/>
                    <a:pt x="1280" y="260"/>
                  </a:cubicBezTo>
                  <a:cubicBezTo>
                    <a:pt x="1198" y="199"/>
                    <a:pt x="1184" y="151"/>
                    <a:pt x="1273" y="144"/>
                  </a:cubicBezTo>
                  <a:cubicBezTo>
                    <a:pt x="1363" y="137"/>
                    <a:pt x="1191" y="68"/>
                    <a:pt x="1150" y="116"/>
                  </a:cubicBezTo>
                  <a:cubicBezTo>
                    <a:pt x="1109" y="164"/>
                    <a:pt x="1019" y="0"/>
                    <a:pt x="1143" y="0"/>
                  </a:cubicBezTo>
                  <a:cubicBezTo>
                    <a:pt x="1266" y="0"/>
                    <a:pt x="1239" y="6"/>
                    <a:pt x="1349" y="48"/>
                  </a:cubicBezTo>
                  <a:close/>
                  <a:moveTo>
                    <a:pt x="756" y="1726"/>
                  </a:moveTo>
                  <a:lnTo>
                    <a:pt x="756" y="1675"/>
                  </a:lnTo>
                  <a:cubicBezTo>
                    <a:pt x="772" y="1670"/>
                    <a:pt x="784" y="1679"/>
                    <a:pt x="780" y="1696"/>
                  </a:cubicBezTo>
                  <a:cubicBezTo>
                    <a:pt x="778" y="1711"/>
                    <a:pt x="768" y="1727"/>
                    <a:pt x="756" y="1726"/>
                  </a:cubicBezTo>
                  <a:close/>
                  <a:moveTo>
                    <a:pt x="2597" y="474"/>
                  </a:moveTo>
                  <a:lnTo>
                    <a:pt x="2597" y="722"/>
                  </a:lnTo>
                  <a:cubicBezTo>
                    <a:pt x="2592" y="718"/>
                    <a:pt x="2585" y="713"/>
                    <a:pt x="2578" y="707"/>
                  </a:cubicBezTo>
                  <a:cubicBezTo>
                    <a:pt x="2503" y="638"/>
                    <a:pt x="2502" y="495"/>
                    <a:pt x="2597" y="474"/>
                  </a:cubicBezTo>
                  <a:close/>
                  <a:moveTo>
                    <a:pt x="2039" y="2199"/>
                  </a:moveTo>
                  <a:cubicBezTo>
                    <a:pt x="2147" y="2255"/>
                    <a:pt x="2300" y="2317"/>
                    <a:pt x="2406" y="2336"/>
                  </a:cubicBezTo>
                  <a:cubicBezTo>
                    <a:pt x="2356" y="2305"/>
                    <a:pt x="2415" y="2262"/>
                    <a:pt x="2351" y="2206"/>
                  </a:cubicBezTo>
                  <a:cubicBezTo>
                    <a:pt x="2269" y="2135"/>
                    <a:pt x="2290" y="2073"/>
                    <a:pt x="2372" y="2012"/>
                  </a:cubicBezTo>
                  <a:cubicBezTo>
                    <a:pt x="2395" y="2008"/>
                    <a:pt x="2415" y="2006"/>
                    <a:pt x="2431" y="2005"/>
                  </a:cubicBezTo>
                  <a:cubicBezTo>
                    <a:pt x="2366" y="1856"/>
                    <a:pt x="2409" y="1756"/>
                    <a:pt x="2515" y="1776"/>
                  </a:cubicBezTo>
                  <a:cubicBezTo>
                    <a:pt x="2549" y="1782"/>
                    <a:pt x="2577" y="1770"/>
                    <a:pt x="2597" y="1752"/>
                  </a:cubicBezTo>
                  <a:lnTo>
                    <a:pt x="2597" y="1624"/>
                  </a:lnTo>
                  <a:cubicBezTo>
                    <a:pt x="2591" y="1623"/>
                    <a:pt x="2585" y="1622"/>
                    <a:pt x="2577" y="1622"/>
                  </a:cubicBezTo>
                  <a:cubicBezTo>
                    <a:pt x="2474" y="1622"/>
                    <a:pt x="2505" y="1499"/>
                    <a:pt x="2474" y="1345"/>
                  </a:cubicBezTo>
                  <a:cubicBezTo>
                    <a:pt x="2459" y="1270"/>
                    <a:pt x="2536" y="1167"/>
                    <a:pt x="2597" y="1076"/>
                  </a:cubicBezTo>
                  <a:lnTo>
                    <a:pt x="2597" y="872"/>
                  </a:lnTo>
                  <a:cubicBezTo>
                    <a:pt x="2586" y="876"/>
                    <a:pt x="2575" y="881"/>
                    <a:pt x="2563" y="885"/>
                  </a:cubicBezTo>
                  <a:cubicBezTo>
                    <a:pt x="2484" y="915"/>
                    <a:pt x="2588" y="830"/>
                    <a:pt x="2503" y="848"/>
                  </a:cubicBezTo>
                  <a:cubicBezTo>
                    <a:pt x="2418" y="867"/>
                    <a:pt x="2357" y="915"/>
                    <a:pt x="2308" y="958"/>
                  </a:cubicBezTo>
                  <a:cubicBezTo>
                    <a:pt x="2260" y="1000"/>
                    <a:pt x="2314" y="842"/>
                    <a:pt x="2248" y="842"/>
                  </a:cubicBezTo>
                  <a:cubicBezTo>
                    <a:pt x="2181" y="842"/>
                    <a:pt x="2272" y="988"/>
                    <a:pt x="2205" y="988"/>
                  </a:cubicBezTo>
                  <a:cubicBezTo>
                    <a:pt x="2138" y="988"/>
                    <a:pt x="2077" y="1000"/>
                    <a:pt x="2120" y="1037"/>
                  </a:cubicBezTo>
                  <a:cubicBezTo>
                    <a:pt x="2162" y="1073"/>
                    <a:pt x="2096" y="1067"/>
                    <a:pt x="2029" y="1049"/>
                  </a:cubicBezTo>
                  <a:cubicBezTo>
                    <a:pt x="1962" y="1031"/>
                    <a:pt x="2053" y="1091"/>
                    <a:pt x="2023" y="1110"/>
                  </a:cubicBezTo>
                  <a:cubicBezTo>
                    <a:pt x="1992" y="1128"/>
                    <a:pt x="1926" y="1098"/>
                    <a:pt x="1889" y="1055"/>
                  </a:cubicBezTo>
                  <a:cubicBezTo>
                    <a:pt x="1853" y="1012"/>
                    <a:pt x="1780" y="982"/>
                    <a:pt x="1816" y="952"/>
                  </a:cubicBezTo>
                  <a:cubicBezTo>
                    <a:pt x="1853" y="921"/>
                    <a:pt x="1913" y="976"/>
                    <a:pt x="2011" y="976"/>
                  </a:cubicBezTo>
                  <a:cubicBezTo>
                    <a:pt x="2108" y="976"/>
                    <a:pt x="2090" y="873"/>
                    <a:pt x="2011" y="861"/>
                  </a:cubicBezTo>
                  <a:cubicBezTo>
                    <a:pt x="1932" y="848"/>
                    <a:pt x="1938" y="818"/>
                    <a:pt x="1865" y="763"/>
                  </a:cubicBezTo>
                  <a:cubicBezTo>
                    <a:pt x="1792" y="709"/>
                    <a:pt x="1755" y="721"/>
                    <a:pt x="1658" y="678"/>
                  </a:cubicBezTo>
                  <a:cubicBezTo>
                    <a:pt x="1561" y="636"/>
                    <a:pt x="1440" y="745"/>
                    <a:pt x="1354" y="763"/>
                  </a:cubicBezTo>
                  <a:cubicBezTo>
                    <a:pt x="1269" y="782"/>
                    <a:pt x="1154" y="940"/>
                    <a:pt x="1105" y="1006"/>
                  </a:cubicBezTo>
                  <a:cubicBezTo>
                    <a:pt x="1057" y="1073"/>
                    <a:pt x="972" y="1128"/>
                    <a:pt x="911" y="1195"/>
                  </a:cubicBezTo>
                  <a:cubicBezTo>
                    <a:pt x="850" y="1262"/>
                    <a:pt x="899" y="1383"/>
                    <a:pt x="953" y="1468"/>
                  </a:cubicBezTo>
                  <a:cubicBezTo>
                    <a:pt x="1008" y="1553"/>
                    <a:pt x="1002" y="1450"/>
                    <a:pt x="1045" y="1420"/>
                  </a:cubicBezTo>
                  <a:cubicBezTo>
                    <a:pt x="1087" y="1389"/>
                    <a:pt x="1124" y="1456"/>
                    <a:pt x="1142" y="1517"/>
                  </a:cubicBezTo>
                  <a:cubicBezTo>
                    <a:pt x="1160" y="1577"/>
                    <a:pt x="1196" y="1486"/>
                    <a:pt x="1239" y="1486"/>
                  </a:cubicBezTo>
                  <a:cubicBezTo>
                    <a:pt x="1282" y="1486"/>
                    <a:pt x="1300" y="1432"/>
                    <a:pt x="1348" y="1383"/>
                  </a:cubicBezTo>
                  <a:cubicBezTo>
                    <a:pt x="1397" y="1334"/>
                    <a:pt x="1306" y="1274"/>
                    <a:pt x="1330" y="1207"/>
                  </a:cubicBezTo>
                  <a:cubicBezTo>
                    <a:pt x="1354" y="1140"/>
                    <a:pt x="1427" y="1110"/>
                    <a:pt x="1446" y="1043"/>
                  </a:cubicBezTo>
                  <a:cubicBezTo>
                    <a:pt x="1464" y="976"/>
                    <a:pt x="1591" y="1000"/>
                    <a:pt x="1543" y="1055"/>
                  </a:cubicBezTo>
                  <a:cubicBezTo>
                    <a:pt x="1494" y="1110"/>
                    <a:pt x="1403" y="1195"/>
                    <a:pt x="1433" y="1268"/>
                  </a:cubicBezTo>
                  <a:cubicBezTo>
                    <a:pt x="1464" y="1341"/>
                    <a:pt x="1525" y="1298"/>
                    <a:pt x="1597" y="1286"/>
                  </a:cubicBezTo>
                  <a:cubicBezTo>
                    <a:pt x="1670" y="1274"/>
                    <a:pt x="1676" y="1322"/>
                    <a:pt x="1616" y="1353"/>
                  </a:cubicBezTo>
                  <a:cubicBezTo>
                    <a:pt x="1555" y="1383"/>
                    <a:pt x="1482" y="1353"/>
                    <a:pt x="1537" y="1407"/>
                  </a:cubicBezTo>
                  <a:cubicBezTo>
                    <a:pt x="1591" y="1462"/>
                    <a:pt x="1531" y="1456"/>
                    <a:pt x="1458" y="1456"/>
                  </a:cubicBezTo>
                  <a:cubicBezTo>
                    <a:pt x="1385" y="1456"/>
                    <a:pt x="1470" y="1529"/>
                    <a:pt x="1421" y="1571"/>
                  </a:cubicBezTo>
                  <a:cubicBezTo>
                    <a:pt x="1373" y="1614"/>
                    <a:pt x="1324" y="1559"/>
                    <a:pt x="1257" y="1559"/>
                  </a:cubicBezTo>
                  <a:cubicBezTo>
                    <a:pt x="1190" y="1559"/>
                    <a:pt x="1172" y="1590"/>
                    <a:pt x="1093" y="1590"/>
                  </a:cubicBezTo>
                  <a:cubicBezTo>
                    <a:pt x="1014" y="1590"/>
                    <a:pt x="1045" y="1535"/>
                    <a:pt x="996" y="1535"/>
                  </a:cubicBezTo>
                  <a:cubicBezTo>
                    <a:pt x="947" y="1535"/>
                    <a:pt x="960" y="1626"/>
                    <a:pt x="917" y="1669"/>
                  </a:cubicBezTo>
                  <a:cubicBezTo>
                    <a:pt x="880" y="1706"/>
                    <a:pt x="820" y="1752"/>
                    <a:pt x="756" y="1775"/>
                  </a:cubicBezTo>
                  <a:lnTo>
                    <a:pt x="756" y="2263"/>
                  </a:lnTo>
                  <a:cubicBezTo>
                    <a:pt x="785" y="2253"/>
                    <a:pt x="794" y="2197"/>
                    <a:pt x="777" y="2136"/>
                  </a:cubicBezTo>
                  <a:cubicBezTo>
                    <a:pt x="759" y="2070"/>
                    <a:pt x="875" y="2094"/>
                    <a:pt x="972" y="2094"/>
                  </a:cubicBezTo>
                  <a:cubicBezTo>
                    <a:pt x="1069" y="2094"/>
                    <a:pt x="1081" y="2161"/>
                    <a:pt x="1148" y="2185"/>
                  </a:cubicBezTo>
                  <a:cubicBezTo>
                    <a:pt x="1215" y="2209"/>
                    <a:pt x="1221" y="2270"/>
                    <a:pt x="1221" y="2355"/>
                  </a:cubicBezTo>
                  <a:cubicBezTo>
                    <a:pt x="1221" y="2440"/>
                    <a:pt x="1288" y="2325"/>
                    <a:pt x="1300" y="2288"/>
                  </a:cubicBezTo>
                  <a:cubicBezTo>
                    <a:pt x="1312" y="2252"/>
                    <a:pt x="1336" y="2167"/>
                    <a:pt x="1288" y="2167"/>
                  </a:cubicBezTo>
                  <a:cubicBezTo>
                    <a:pt x="1239" y="2167"/>
                    <a:pt x="1227" y="2149"/>
                    <a:pt x="1184" y="2106"/>
                  </a:cubicBezTo>
                  <a:cubicBezTo>
                    <a:pt x="1142" y="2064"/>
                    <a:pt x="1178" y="2039"/>
                    <a:pt x="1221" y="2076"/>
                  </a:cubicBezTo>
                  <a:cubicBezTo>
                    <a:pt x="1263" y="2112"/>
                    <a:pt x="1282" y="2130"/>
                    <a:pt x="1312" y="2167"/>
                  </a:cubicBezTo>
                  <a:cubicBezTo>
                    <a:pt x="1342" y="2203"/>
                    <a:pt x="1367" y="2240"/>
                    <a:pt x="1397" y="2300"/>
                  </a:cubicBezTo>
                  <a:cubicBezTo>
                    <a:pt x="1427" y="2361"/>
                    <a:pt x="1452" y="2422"/>
                    <a:pt x="1500" y="2398"/>
                  </a:cubicBezTo>
                  <a:cubicBezTo>
                    <a:pt x="1549" y="2373"/>
                    <a:pt x="1494" y="2282"/>
                    <a:pt x="1543" y="2288"/>
                  </a:cubicBezTo>
                  <a:cubicBezTo>
                    <a:pt x="1591" y="2294"/>
                    <a:pt x="1646" y="2258"/>
                    <a:pt x="1670" y="2209"/>
                  </a:cubicBezTo>
                  <a:cubicBezTo>
                    <a:pt x="1695" y="2161"/>
                    <a:pt x="1676" y="2149"/>
                    <a:pt x="1676" y="2076"/>
                  </a:cubicBezTo>
                  <a:cubicBezTo>
                    <a:pt x="1676" y="2003"/>
                    <a:pt x="1810" y="1960"/>
                    <a:pt x="1828" y="2009"/>
                  </a:cubicBezTo>
                  <a:cubicBezTo>
                    <a:pt x="1847" y="2057"/>
                    <a:pt x="1926" y="1978"/>
                    <a:pt x="1980" y="1948"/>
                  </a:cubicBezTo>
                  <a:cubicBezTo>
                    <a:pt x="2035" y="1918"/>
                    <a:pt x="2053" y="1948"/>
                    <a:pt x="2023" y="1978"/>
                  </a:cubicBezTo>
                  <a:cubicBezTo>
                    <a:pt x="1992" y="2009"/>
                    <a:pt x="2005" y="2064"/>
                    <a:pt x="2071" y="2100"/>
                  </a:cubicBezTo>
                  <a:cubicBezTo>
                    <a:pt x="2138" y="2136"/>
                    <a:pt x="2162" y="2197"/>
                    <a:pt x="2096" y="2203"/>
                  </a:cubicBezTo>
                  <a:cubicBezTo>
                    <a:pt x="2077" y="2205"/>
                    <a:pt x="2058" y="2203"/>
                    <a:pt x="2039" y="2199"/>
                  </a:cubicBezTo>
                  <a:close/>
                  <a:moveTo>
                    <a:pt x="2597" y="722"/>
                  </a:moveTo>
                  <a:lnTo>
                    <a:pt x="2597" y="474"/>
                  </a:lnTo>
                  <a:lnTo>
                    <a:pt x="2598" y="473"/>
                  </a:lnTo>
                  <a:cubicBezTo>
                    <a:pt x="2695" y="453"/>
                    <a:pt x="2653" y="302"/>
                    <a:pt x="2791" y="302"/>
                  </a:cubicBezTo>
                  <a:cubicBezTo>
                    <a:pt x="2928" y="302"/>
                    <a:pt x="2846" y="226"/>
                    <a:pt x="3004" y="267"/>
                  </a:cubicBezTo>
                  <a:cubicBezTo>
                    <a:pt x="3093" y="260"/>
                    <a:pt x="3017" y="370"/>
                    <a:pt x="2942" y="370"/>
                  </a:cubicBezTo>
                  <a:cubicBezTo>
                    <a:pt x="2866" y="370"/>
                    <a:pt x="2688" y="521"/>
                    <a:pt x="2667" y="597"/>
                  </a:cubicBezTo>
                  <a:cubicBezTo>
                    <a:pt x="2649" y="665"/>
                    <a:pt x="2652" y="756"/>
                    <a:pt x="2597" y="722"/>
                  </a:cubicBezTo>
                  <a:moveTo>
                    <a:pt x="2597" y="1076"/>
                  </a:moveTo>
                  <a:cubicBezTo>
                    <a:pt x="2664" y="978"/>
                    <a:pt x="2714" y="894"/>
                    <a:pt x="2618" y="873"/>
                  </a:cubicBezTo>
                  <a:cubicBezTo>
                    <a:pt x="2614" y="872"/>
                    <a:pt x="2610" y="871"/>
                    <a:pt x="2606" y="870"/>
                  </a:cubicBezTo>
                  <a:lnTo>
                    <a:pt x="2597" y="872"/>
                  </a:lnTo>
                  <a:lnTo>
                    <a:pt x="2597" y="1076"/>
                  </a:lnTo>
                  <a:close/>
                  <a:moveTo>
                    <a:pt x="2597" y="1752"/>
                  </a:moveTo>
                  <a:cubicBezTo>
                    <a:pt x="2640" y="1712"/>
                    <a:pt x="2648" y="1639"/>
                    <a:pt x="2597" y="1624"/>
                  </a:cubicBezTo>
                  <a:lnTo>
                    <a:pt x="2597" y="1752"/>
                  </a:ln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23"/>
            <p:cNvSpPr/>
            <p:nvPr/>
          </p:nvSpPr>
          <p:spPr>
            <a:xfrm>
              <a:off x="4329184" y="3315628"/>
              <a:ext cx="842747" cy="795054"/>
            </a:xfrm>
            <a:custGeom>
              <a:rect b="b" l="l" r="r" t="t"/>
              <a:pathLst>
                <a:path extrusionOk="0" h="2168" w="2296">
                  <a:moveTo>
                    <a:pt x="1949" y="10"/>
                  </a:moveTo>
                  <a:cubicBezTo>
                    <a:pt x="1969" y="0"/>
                    <a:pt x="1984" y="9"/>
                    <a:pt x="1980" y="28"/>
                  </a:cubicBezTo>
                  <a:cubicBezTo>
                    <a:pt x="1976" y="48"/>
                    <a:pt x="1960" y="71"/>
                    <a:pt x="1943" y="50"/>
                  </a:cubicBezTo>
                  <a:cubicBezTo>
                    <a:pt x="1926" y="30"/>
                    <a:pt x="1927" y="17"/>
                    <a:pt x="1949" y="10"/>
                  </a:cubicBezTo>
                  <a:close/>
                  <a:moveTo>
                    <a:pt x="1869" y="837"/>
                  </a:moveTo>
                  <a:cubicBezTo>
                    <a:pt x="1922" y="841"/>
                    <a:pt x="1987" y="930"/>
                    <a:pt x="1930" y="930"/>
                  </a:cubicBezTo>
                  <a:cubicBezTo>
                    <a:pt x="1874" y="930"/>
                    <a:pt x="1821" y="841"/>
                    <a:pt x="1869" y="837"/>
                  </a:cubicBezTo>
                  <a:close/>
                  <a:moveTo>
                    <a:pt x="1776" y="995"/>
                  </a:moveTo>
                  <a:cubicBezTo>
                    <a:pt x="1829" y="995"/>
                    <a:pt x="1914" y="1076"/>
                    <a:pt x="1841" y="1080"/>
                  </a:cubicBezTo>
                  <a:cubicBezTo>
                    <a:pt x="1768" y="1084"/>
                    <a:pt x="1695" y="995"/>
                    <a:pt x="1776" y="995"/>
                  </a:cubicBezTo>
                  <a:close/>
                  <a:moveTo>
                    <a:pt x="1157" y="1781"/>
                  </a:moveTo>
                  <a:cubicBezTo>
                    <a:pt x="1104" y="1796"/>
                    <a:pt x="1101" y="1828"/>
                    <a:pt x="1142" y="1878"/>
                  </a:cubicBezTo>
                  <a:cubicBezTo>
                    <a:pt x="1183" y="1928"/>
                    <a:pt x="1223" y="1872"/>
                    <a:pt x="1233" y="1825"/>
                  </a:cubicBezTo>
                  <a:cubicBezTo>
                    <a:pt x="1242" y="1778"/>
                    <a:pt x="1204" y="1756"/>
                    <a:pt x="1157" y="1781"/>
                  </a:cubicBezTo>
                  <a:close/>
                  <a:moveTo>
                    <a:pt x="1435" y="1216"/>
                  </a:moveTo>
                  <a:cubicBezTo>
                    <a:pt x="1455" y="1206"/>
                    <a:pt x="1470" y="1215"/>
                    <a:pt x="1466" y="1234"/>
                  </a:cubicBezTo>
                  <a:cubicBezTo>
                    <a:pt x="1463" y="1254"/>
                    <a:pt x="1446" y="1277"/>
                    <a:pt x="1429" y="1256"/>
                  </a:cubicBezTo>
                  <a:cubicBezTo>
                    <a:pt x="1412" y="1235"/>
                    <a:pt x="1414" y="1223"/>
                    <a:pt x="1435" y="1216"/>
                  </a:cubicBezTo>
                  <a:close/>
                  <a:moveTo>
                    <a:pt x="918" y="902"/>
                  </a:moveTo>
                  <a:cubicBezTo>
                    <a:pt x="983" y="898"/>
                    <a:pt x="979" y="796"/>
                    <a:pt x="979" y="740"/>
                  </a:cubicBezTo>
                  <a:cubicBezTo>
                    <a:pt x="979" y="683"/>
                    <a:pt x="1068" y="667"/>
                    <a:pt x="1088" y="772"/>
                  </a:cubicBezTo>
                  <a:cubicBezTo>
                    <a:pt x="1109" y="877"/>
                    <a:pt x="1283" y="1096"/>
                    <a:pt x="1347" y="1148"/>
                  </a:cubicBezTo>
                  <a:cubicBezTo>
                    <a:pt x="1412" y="1201"/>
                    <a:pt x="1400" y="1359"/>
                    <a:pt x="1364" y="1464"/>
                  </a:cubicBezTo>
                  <a:cubicBezTo>
                    <a:pt x="1327" y="1569"/>
                    <a:pt x="1222" y="1788"/>
                    <a:pt x="1129" y="1739"/>
                  </a:cubicBezTo>
                  <a:cubicBezTo>
                    <a:pt x="1036" y="1691"/>
                    <a:pt x="979" y="1727"/>
                    <a:pt x="927" y="1650"/>
                  </a:cubicBezTo>
                  <a:cubicBezTo>
                    <a:pt x="874" y="1573"/>
                    <a:pt x="854" y="1448"/>
                    <a:pt x="829" y="1488"/>
                  </a:cubicBezTo>
                  <a:cubicBezTo>
                    <a:pt x="805" y="1529"/>
                    <a:pt x="862" y="1553"/>
                    <a:pt x="744" y="1480"/>
                  </a:cubicBezTo>
                  <a:cubicBezTo>
                    <a:pt x="627" y="1407"/>
                    <a:pt x="558" y="1448"/>
                    <a:pt x="518" y="1456"/>
                  </a:cubicBezTo>
                  <a:cubicBezTo>
                    <a:pt x="477" y="1464"/>
                    <a:pt x="380" y="1420"/>
                    <a:pt x="364" y="1480"/>
                  </a:cubicBezTo>
                  <a:cubicBezTo>
                    <a:pt x="348" y="1541"/>
                    <a:pt x="287" y="1545"/>
                    <a:pt x="235" y="1541"/>
                  </a:cubicBezTo>
                  <a:cubicBezTo>
                    <a:pt x="182" y="1537"/>
                    <a:pt x="141" y="1586"/>
                    <a:pt x="105" y="1561"/>
                  </a:cubicBezTo>
                  <a:cubicBezTo>
                    <a:pt x="69" y="1537"/>
                    <a:pt x="133" y="1497"/>
                    <a:pt x="93" y="1403"/>
                  </a:cubicBezTo>
                  <a:cubicBezTo>
                    <a:pt x="52" y="1310"/>
                    <a:pt x="56" y="1209"/>
                    <a:pt x="28" y="1161"/>
                  </a:cubicBezTo>
                  <a:cubicBezTo>
                    <a:pt x="0" y="1112"/>
                    <a:pt x="36" y="1007"/>
                    <a:pt x="137" y="1003"/>
                  </a:cubicBezTo>
                  <a:cubicBezTo>
                    <a:pt x="239" y="999"/>
                    <a:pt x="299" y="979"/>
                    <a:pt x="299" y="942"/>
                  </a:cubicBezTo>
                  <a:cubicBezTo>
                    <a:pt x="299" y="906"/>
                    <a:pt x="279" y="877"/>
                    <a:pt x="372" y="877"/>
                  </a:cubicBezTo>
                  <a:cubicBezTo>
                    <a:pt x="465" y="877"/>
                    <a:pt x="368" y="764"/>
                    <a:pt x="461" y="764"/>
                  </a:cubicBezTo>
                  <a:cubicBezTo>
                    <a:pt x="554" y="764"/>
                    <a:pt x="526" y="849"/>
                    <a:pt x="566" y="833"/>
                  </a:cubicBezTo>
                  <a:cubicBezTo>
                    <a:pt x="607" y="817"/>
                    <a:pt x="574" y="740"/>
                    <a:pt x="627" y="740"/>
                  </a:cubicBezTo>
                  <a:cubicBezTo>
                    <a:pt x="680" y="740"/>
                    <a:pt x="664" y="667"/>
                    <a:pt x="712" y="691"/>
                  </a:cubicBezTo>
                  <a:cubicBezTo>
                    <a:pt x="761" y="715"/>
                    <a:pt x="789" y="752"/>
                    <a:pt x="805" y="817"/>
                  </a:cubicBezTo>
                  <a:cubicBezTo>
                    <a:pt x="821" y="881"/>
                    <a:pt x="825" y="894"/>
                    <a:pt x="918" y="902"/>
                  </a:cubicBezTo>
                  <a:moveTo>
                    <a:pt x="403" y="577"/>
                  </a:moveTo>
                  <a:cubicBezTo>
                    <a:pt x="423" y="566"/>
                    <a:pt x="438" y="575"/>
                    <a:pt x="434" y="595"/>
                  </a:cubicBezTo>
                  <a:cubicBezTo>
                    <a:pt x="431" y="614"/>
                    <a:pt x="414" y="637"/>
                    <a:pt x="397" y="617"/>
                  </a:cubicBezTo>
                  <a:cubicBezTo>
                    <a:pt x="380" y="596"/>
                    <a:pt x="382" y="583"/>
                    <a:pt x="403" y="577"/>
                  </a:cubicBezTo>
                  <a:close/>
                  <a:moveTo>
                    <a:pt x="1664" y="645"/>
                  </a:moveTo>
                  <a:cubicBezTo>
                    <a:pt x="1693" y="645"/>
                    <a:pt x="1765" y="713"/>
                    <a:pt x="1712" y="713"/>
                  </a:cubicBezTo>
                  <a:cubicBezTo>
                    <a:pt x="1659" y="713"/>
                    <a:pt x="1601" y="645"/>
                    <a:pt x="1664" y="645"/>
                  </a:cubicBezTo>
                  <a:close/>
                  <a:moveTo>
                    <a:pt x="1514" y="544"/>
                  </a:moveTo>
                  <a:cubicBezTo>
                    <a:pt x="1567" y="535"/>
                    <a:pt x="1696" y="600"/>
                    <a:pt x="1633" y="607"/>
                  </a:cubicBezTo>
                  <a:cubicBezTo>
                    <a:pt x="1569" y="614"/>
                    <a:pt x="1435" y="564"/>
                    <a:pt x="1514" y="544"/>
                  </a:cubicBezTo>
                  <a:close/>
                  <a:moveTo>
                    <a:pt x="1343" y="386"/>
                  </a:moveTo>
                  <a:cubicBezTo>
                    <a:pt x="1374" y="386"/>
                    <a:pt x="1490" y="476"/>
                    <a:pt x="1430" y="476"/>
                  </a:cubicBezTo>
                  <a:cubicBezTo>
                    <a:pt x="1369" y="476"/>
                    <a:pt x="1279" y="379"/>
                    <a:pt x="1343" y="386"/>
                  </a:cubicBezTo>
                  <a:close/>
                  <a:moveTo>
                    <a:pt x="842" y="350"/>
                  </a:moveTo>
                  <a:cubicBezTo>
                    <a:pt x="781" y="355"/>
                    <a:pt x="881" y="516"/>
                    <a:pt x="937" y="574"/>
                  </a:cubicBezTo>
                  <a:cubicBezTo>
                    <a:pt x="980" y="632"/>
                    <a:pt x="1027" y="568"/>
                    <a:pt x="1066" y="558"/>
                  </a:cubicBezTo>
                  <a:cubicBezTo>
                    <a:pt x="1105" y="547"/>
                    <a:pt x="1124" y="582"/>
                    <a:pt x="1202" y="595"/>
                  </a:cubicBezTo>
                  <a:cubicBezTo>
                    <a:pt x="1279" y="608"/>
                    <a:pt x="1157" y="495"/>
                    <a:pt x="1163" y="447"/>
                  </a:cubicBezTo>
                  <a:cubicBezTo>
                    <a:pt x="1168" y="400"/>
                    <a:pt x="1080" y="376"/>
                    <a:pt x="1036" y="381"/>
                  </a:cubicBezTo>
                  <a:cubicBezTo>
                    <a:pt x="991" y="386"/>
                    <a:pt x="889" y="344"/>
                    <a:pt x="842" y="350"/>
                  </a:cubicBezTo>
                  <a:close/>
                  <a:moveTo>
                    <a:pt x="2045" y="1797"/>
                  </a:moveTo>
                  <a:lnTo>
                    <a:pt x="2045" y="1928"/>
                  </a:lnTo>
                  <a:lnTo>
                    <a:pt x="2043" y="1930"/>
                  </a:lnTo>
                  <a:cubicBezTo>
                    <a:pt x="1995" y="1982"/>
                    <a:pt x="1878" y="2031"/>
                    <a:pt x="1861" y="2099"/>
                  </a:cubicBezTo>
                  <a:cubicBezTo>
                    <a:pt x="1845" y="2168"/>
                    <a:pt x="1829" y="2035"/>
                    <a:pt x="1817" y="1998"/>
                  </a:cubicBezTo>
                  <a:cubicBezTo>
                    <a:pt x="1805" y="1962"/>
                    <a:pt x="1861" y="1921"/>
                    <a:pt x="1934" y="1905"/>
                  </a:cubicBezTo>
                  <a:cubicBezTo>
                    <a:pt x="2007" y="1889"/>
                    <a:pt x="1934" y="1808"/>
                    <a:pt x="2035" y="1796"/>
                  </a:cubicBezTo>
                  <a:cubicBezTo>
                    <a:pt x="2039" y="1796"/>
                    <a:pt x="2042" y="1796"/>
                    <a:pt x="2045" y="1797"/>
                  </a:cubicBezTo>
                  <a:close/>
                  <a:moveTo>
                    <a:pt x="2045" y="1532"/>
                  </a:moveTo>
                  <a:lnTo>
                    <a:pt x="2045" y="1660"/>
                  </a:lnTo>
                  <a:cubicBezTo>
                    <a:pt x="2021" y="1601"/>
                    <a:pt x="1989" y="1539"/>
                    <a:pt x="2031" y="1533"/>
                  </a:cubicBezTo>
                  <a:cubicBezTo>
                    <a:pt x="2036" y="1532"/>
                    <a:pt x="2041" y="1531"/>
                    <a:pt x="2045" y="1532"/>
                  </a:cubicBezTo>
                  <a:close/>
                  <a:moveTo>
                    <a:pt x="689" y="355"/>
                  </a:moveTo>
                  <a:cubicBezTo>
                    <a:pt x="718" y="355"/>
                    <a:pt x="789" y="423"/>
                    <a:pt x="736" y="423"/>
                  </a:cubicBezTo>
                  <a:cubicBezTo>
                    <a:pt x="683" y="423"/>
                    <a:pt x="625" y="355"/>
                    <a:pt x="689" y="355"/>
                  </a:cubicBezTo>
                  <a:close/>
                  <a:moveTo>
                    <a:pt x="2261" y="844"/>
                  </a:moveTo>
                  <a:cubicBezTo>
                    <a:pt x="2280" y="834"/>
                    <a:pt x="2296" y="843"/>
                    <a:pt x="2292" y="862"/>
                  </a:cubicBezTo>
                  <a:cubicBezTo>
                    <a:pt x="2288" y="881"/>
                    <a:pt x="2271" y="904"/>
                    <a:pt x="2255" y="884"/>
                  </a:cubicBezTo>
                  <a:cubicBezTo>
                    <a:pt x="2238" y="863"/>
                    <a:pt x="2239" y="850"/>
                    <a:pt x="2261" y="844"/>
                  </a:cubicBezTo>
                  <a:close/>
                  <a:moveTo>
                    <a:pt x="2180" y="872"/>
                  </a:moveTo>
                  <a:cubicBezTo>
                    <a:pt x="2199" y="862"/>
                    <a:pt x="2215" y="871"/>
                    <a:pt x="2211" y="890"/>
                  </a:cubicBezTo>
                  <a:cubicBezTo>
                    <a:pt x="2207" y="910"/>
                    <a:pt x="2190" y="933"/>
                    <a:pt x="2174" y="912"/>
                  </a:cubicBezTo>
                  <a:cubicBezTo>
                    <a:pt x="2157" y="892"/>
                    <a:pt x="2158" y="879"/>
                    <a:pt x="2180" y="872"/>
                  </a:cubicBezTo>
                  <a:close/>
                  <a:moveTo>
                    <a:pt x="2045" y="1660"/>
                  </a:moveTo>
                  <a:cubicBezTo>
                    <a:pt x="2053" y="1681"/>
                    <a:pt x="2061" y="1701"/>
                    <a:pt x="2064" y="1719"/>
                  </a:cubicBezTo>
                  <a:cubicBezTo>
                    <a:pt x="2076" y="1788"/>
                    <a:pt x="2088" y="1808"/>
                    <a:pt x="2137" y="1824"/>
                  </a:cubicBezTo>
                  <a:cubicBezTo>
                    <a:pt x="2185" y="1841"/>
                    <a:pt x="2226" y="1707"/>
                    <a:pt x="2157" y="1679"/>
                  </a:cubicBezTo>
                  <a:cubicBezTo>
                    <a:pt x="2092" y="1652"/>
                    <a:pt x="2106" y="1533"/>
                    <a:pt x="2045" y="1532"/>
                  </a:cubicBezTo>
                  <a:lnTo>
                    <a:pt x="2045" y="1660"/>
                  </a:lnTo>
                  <a:close/>
                  <a:moveTo>
                    <a:pt x="2045" y="1928"/>
                  </a:moveTo>
                  <a:lnTo>
                    <a:pt x="2045" y="1797"/>
                  </a:lnTo>
                  <a:cubicBezTo>
                    <a:pt x="2091" y="1805"/>
                    <a:pt x="2089" y="1879"/>
                    <a:pt x="2045" y="1928"/>
                  </a:cubicBezTo>
                  <a:close/>
                </a:path>
              </a:pathLst>
            </a:custGeom>
            <a:solidFill>
              <a:srgbClr val="58D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cxnSp>
        <p:nvCxnSpPr>
          <p:cNvPr id="152" name="Google Shape;152;p23"/>
          <p:cNvCxnSpPr/>
          <p:nvPr/>
        </p:nvCxnSpPr>
        <p:spPr>
          <a:xfrm>
            <a:off x="5121843" y="2738500"/>
            <a:ext cx="1632600" cy="0"/>
          </a:xfrm>
          <a:prstGeom prst="straightConnector1">
            <a:avLst/>
          </a:prstGeom>
          <a:noFill/>
          <a:ln cap="flat" cmpd="sng" w="9525">
            <a:solidFill>
              <a:srgbClr val="FE9D00"/>
            </a:solidFill>
            <a:prstDash val="dash"/>
            <a:round/>
            <a:headEnd len="med" w="med" type="none"/>
            <a:tailEnd len="med" w="med" type="none"/>
          </a:ln>
        </p:spPr>
      </p:cxnSp>
      <p:sp>
        <p:nvSpPr>
          <p:cNvPr id="153" name="Google Shape;153;p23"/>
          <p:cNvSpPr/>
          <p:nvPr/>
        </p:nvSpPr>
        <p:spPr>
          <a:xfrm>
            <a:off x="416350" y="2309325"/>
            <a:ext cx="2114400" cy="11421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54" name="Google Shape;154;p23"/>
          <p:cNvSpPr/>
          <p:nvPr/>
        </p:nvSpPr>
        <p:spPr>
          <a:xfrm>
            <a:off x="6300024" y="2309325"/>
            <a:ext cx="2114400" cy="11421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55" name="Google Shape;155;p23"/>
          <p:cNvSpPr/>
          <p:nvPr/>
        </p:nvSpPr>
        <p:spPr>
          <a:xfrm>
            <a:off x="416350" y="1114375"/>
            <a:ext cx="7998600" cy="9468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56" name="Google Shape;156;p23"/>
          <p:cNvSpPr/>
          <p:nvPr/>
        </p:nvSpPr>
        <p:spPr>
          <a:xfrm>
            <a:off x="416350" y="3656700"/>
            <a:ext cx="3014100" cy="11421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pic>
        <p:nvPicPr>
          <p:cNvPr id="157" name="Google Shape;157;p23"/>
          <p:cNvPicPr preferRelativeResize="0"/>
          <p:nvPr/>
        </p:nvPicPr>
        <p:blipFill>
          <a:blip r:embed="rId3">
            <a:alphaModFix/>
          </a:blip>
          <a:stretch>
            <a:fillRect/>
          </a:stretch>
        </p:blipFill>
        <p:spPr>
          <a:xfrm>
            <a:off x="559850" y="2661350"/>
            <a:ext cx="481777" cy="271005"/>
          </a:xfrm>
          <a:prstGeom prst="rect">
            <a:avLst/>
          </a:prstGeom>
          <a:noFill/>
          <a:ln>
            <a:noFill/>
          </a:ln>
        </p:spPr>
      </p:pic>
      <p:pic>
        <p:nvPicPr>
          <p:cNvPr id="158" name="Google Shape;158;p23"/>
          <p:cNvPicPr preferRelativeResize="0"/>
          <p:nvPr/>
        </p:nvPicPr>
        <p:blipFill>
          <a:blip r:embed="rId4">
            <a:alphaModFix/>
          </a:blip>
          <a:stretch>
            <a:fillRect/>
          </a:stretch>
        </p:blipFill>
        <p:spPr>
          <a:xfrm>
            <a:off x="1200725" y="2706375"/>
            <a:ext cx="498139" cy="164767"/>
          </a:xfrm>
          <a:prstGeom prst="rect">
            <a:avLst/>
          </a:prstGeom>
          <a:noFill/>
          <a:ln>
            <a:noFill/>
          </a:ln>
        </p:spPr>
      </p:pic>
      <p:pic>
        <p:nvPicPr>
          <p:cNvPr id="159" name="Google Shape;159;p23"/>
          <p:cNvPicPr preferRelativeResize="0"/>
          <p:nvPr/>
        </p:nvPicPr>
        <p:blipFill rotWithShape="1">
          <a:blip r:embed="rId5">
            <a:alphaModFix/>
          </a:blip>
          <a:srcRect b="30328" l="0" r="0" t="24208"/>
          <a:stretch/>
        </p:blipFill>
        <p:spPr>
          <a:xfrm>
            <a:off x="1079625" y="3131537"/>
            <a:ext cx="582426" cy="264800"/>
          </a:xfrm>
          <a:prstGeom prst="rect">
            <a:avLst/>
          </a:prstGeom>
          <a:noFill/>
          <a:ln>
            <a:noFill/>
          </a:ln>
        </p:spPr>
      </p:pic>
      <p:pic>
        <p:nvPicPr>
          <p:cNvPr id="160" name="Google Shape;160;p23"/>
          <p:cNvPicPr preferRelativeResize="0"/>
          <p:nvPr/>
        </p:nvPicPr>
        <p:blipFill>
          <a:blip r:embed="rId6">
            <a:alphaModFix/>
          </a:blip>
          <a:stretch>
            <a:fillRect/>
          </a:stretch>
        </p:blipFill>
        <p:spPr>
          <a:xfrm>
            <a:off x="1426839" y="2973338"/>
            <a:ext cx="637475" cy="135951"/>
          </a:xfrm>
          <a:prstGeom prst="rect">
            <a:avLst/>
          </a:prstGeom>
          <a:noFill/>
          <a:ln>
            <a:noFill/>
          </a:ln>
        </p:spPr>
      </p:pic>
      <p:sp>
        <p:nvSpPr>
          <p:cNvPr id="161" name="Google Shape;161;p23"/>
          <p:cNvSpPr txBox="1"/>
          <p:nvPr>
            <p:ph idx="4294967295" type="title"/>
          </p:nvPr>
        </p:nvSpPr>
        <p:spPr>
          <a:xfrm>
            <a:off x="507849" y="2369125"/>
            <a:ext cx="2206200" cy="292200"/>
          </a:xfrm>
          <a:prstGeom prst="rect">
            <a:avLst/>
          </a:prstGeom>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1" lang="fr" sz="1200">
                <a:solidFill>
                  <a:srgbClr val="101726"/>
                </a:solidFill>
              </a:rPr>
              <a:t>Open source contributors</a:t>
            </a:r>
            <a:endParaRPr b="1" sz="1200">
              <a:solidFill>
                <a:srgbClr val="101726"/>
              </a:solidFill>
            </a:endParaRPr>
          </a:p>
        </p:txBody>
      </p:sp>
      <p:sp>
        <p:nvSpPr>
          <p:cNvPr id="162" name="Google Shape;162;p23"/>
          <p:cNvSpPr txBox="1"/>
          <p:nvPr>
            <p:ph idx="4294967295" type="title"/>
          </p:nvPr>
        </p:nvSpPr>
        <p:spPr>
          <a:xfrm>
            <a:off x="595341" y="3714817"/>
            <a:ext cx="2114400" cy="292200"/>
          </a:xfrm>
          <a:prstGeom prst="rect">
            <a:avLst/>
          </a:prstGeom>
        </p:spPr>
        <p:txBody>
          <a:bodyPr anchorCtr="0" anchor="ctr" bIns="0" lIns="0" spcFirstLastPara="1" rIns="0" wrap="square" tIns="0">
            <a:normAutofit/>
          </a:bodyPr>
          <a:lstStyle/>
          <a:p>
            <a:pPr indent="0" lvl="0" marL="0" marR="0" rtl="0" algn="l">
              <a:lnSpc>
                <a:spcPct val="100000"/>
              </a:lnSpc>
              <a:spcBef>
                <a:spcPts val="0"/>
              </a:spcBef>
              <a:spcAft>
                <a:spcPts val="0"/>
              </a:spcAft>
              <a:buNone/>
            </a:pPr>
            <a:r>
              <a:rPr b="1" lang="fr" sz="1200">
                <a:solidFill>
                  <a:srgbClr val="101726"/>
                </a:solidFill>
              </a:rPr>
              <a:t>Hardware partners</a:t>
            </a:r>
            <a:endParaRPr b="1" sz="1200">
              <a:solidFill>
                <a:srgbClr val="101726"/>
              </a:solidFill>
            </a:endParaRPr>
          </a:p>
        </p:txBody>
      </p:sp>
      <p:sp>
        <p:nvSpPr>
          <p:cNvPr id="163" name="Google Shape;163;p23"/>
          <p:cNvSpPr txBox="1"/>
          <p:nvPr>
            <p:ph idx="4294967295" type="title"/>
          </p:nvPr>
        </p:nvSpPr>
        <p:spPr>
          <a:xfrm>
            <a:off x="6543123" y="2369125"/>
            <a:ext cx="1176000" cy="292200"/>
          </a:xfrm>
          <a:prstGeom prst="rect">
            <a:avLst/>
          </a:prstGeom>
        </p:spPr>
        <p:txBody>
          <a:bodyPr anchorCtr="0" anchor="ctr" bIns="0" lIns="0" spcFirstLastPara="1" rIns="0" wrap="square" tIns="0">
            <a:normAutofit/>
          </a:bodyPr>
          <a:lstStyle/>
          <a:p>
            <a:pPr indent="0" lvl="0" marL="0" marR="0" rtl="0" algn="l">
              <a:lnSpc>
                <a:spcPct val="100000"/>
              </a:lnSpc>
              <a:spcBef>
                <a:spcPts val="0"/>
              </a:spcBef>
              <a:spcAft>
                <a:spcPts val="0"/>
              </a:spcAft>
              <a:buNone/>
            </a:pPr>
            <a:r>
              <a:rPr b="1" lang="fr" sz="1200">
                <a:solidFill>
                  <a:srgbClr val="101726"/>
                </a:solidFill>
              </a:rPr>
              <a:t>Cloud partners</a:t>
            </a:r>
            <a:endParaRPr b="1" sz="1200">
              <a:solidFill>
                <a:srgbClr val="101726"/>
              </a:solidFill>
            </a:endParaRPr>
          </a:p>
        </p:txBody>
      </p:sp>
      <p:sp>
        <p:nvSpPr>
          <p:cNvPr id="164" name="Google Shape;164;p23"/>
          <p:cNvSpPr txBox="1"/>
          <p:nvPr>
            <p:ph idx="4294967295" type="title"/>
          </p:nvPr>
        </p:nvSpPr>
        <p:spPr>
          <a:xfrm>
            <a:off x="595341" y="1180802"/>
            <a:ext cx="3558600" cy="292200"/>
          </a:xfrm>
          <a:prstGeom prst="rect">
            <a:avLst/>
          </a:prstGeom>
        </p:spPr>
        <p:txBody>
          <a:bodyPr anchorCtr="0" anchor="ctr" bIns="0" lIns="0" spcFirstLastPara="1" rIns="0" wrap="square" tIns="0">
            <a:normAutofit/>
          </a:bodyPr>
          <a:lstStyle/>
          <a:p>
            <a:pPr indent="0" lvl="0" marL="0" marR="0" rtl="0" algn="l">
              <a:lnSpc>
                <a:spcPct val="100000"/>
              </a:lnSpc>
              <a:spcBef>
                <a:spcPts val="0"/>
              </a:spcBef>
              <a:spcAft>
                <a:spcPts val="0"/>
              </a:spcAft>
              <a:buNone/>
            </a:pPr>
            <a:r>
              <a:rPr b="1" lang="fr" sz="1200">
                <a:solidFill>
                  <a:srgbClr val="101726"/>
                </a:solidFill>
              </a:rPr>
              <a:t>1</a:t>
            </a:r>
            <a:r>
              <a:rPr lang="fr" sz="1200">
                <a:solidFill>
                  <a:srgbClr val="101726"/>
                </a:solidFill>
              </a:rPr>
              <a:t>5</a:t>
            </a:r>
            <a:r>
              <a:rPr b="1" lang="fr" sz="1200">
                <a:solidFill>
                  <a:srgbClr val="101726"/>
                </a:solidFill>
              </a:rPr>
              <a:t>,000+ startups and enterprises </a:t>
            </a:r>
            <a:endParaRPr b="1" sz="1200">
              <a:solidFill>
                <a:srgbClr val="101726"/>
              </a:solidFill>
            </a:endParaRPr>
          </a:p>
        </p:txBody>
      </p:sp>
      <p:sp>
        <p:nvSpPr>
          <p:cNvPr id="165" name="Google Shape;165;p23"/>
          <p:cNvSpPr/>
          <p:nvPr/>
        </p:nvSpPr>
        <p:spPr>
          <a:xfrm>
            <a:off x="6543125" y="3656700"/>
            <a:ext cx="1871400" cy="11421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66" name="Google Shape;166;p23"/>
          <p:cNvSpPr txBox="1"/>
          <p:nvPr>
            <p:ph idx="4294967295" type="title"/>
          </p:nvPr>
        </p:nvSpPr>
        <p:spPr>
          <a:xfrm>
            <a:off x="6666925" y="3716475"/>
            <a:ext cx="1380600" cy="292200"/>
          </a:xfrm>
          <a:prstGeom prst="rect">
            <a:avLst/>
          </a:prstGeom>
        </p:spPr>
        <p:txBody>
          <a:bodyPr anchorCtr="0" anchor="ctr" bIns="0" lIns="0" spcFirstLastPara="1" rIns="0" wrap="square" tIns="0">
            <a:normAutofit/>
          </a:bodyPr>
          <a:lstStyle/>
          <a:p>
            <a:pPr indent="0" lvl="0" marL="0" marR="0" rtl="0" algn="l">
              <a:lnSpc>
                <a:spcPct val="100000"/>
              </a:lnSpc>
              <a:spcBef>
                <a:spcPts val="0"/>
              </a:spcBef>
              <a:spcAft>
                <a:spcPts val="0"/>
              </a:spcAft>
              <a:buSzPts val="990"/>
              <a:buNone/>
            </a:pPr>
            <a:r>
              <a:rPr b="1" lang="fr" sz="1200">
                <a:solidFill>
                  <a:srgbClr val="101726"/>
                </a:solidFill>
              </a:rPr>
              <a:t>On-prem partners</a:t>
            </a:r>
            <a:endParaRPr b="1" sz="1200">
              <a:solidFill>
                <a:srgbClr val="101726"/>
              </a:solidFill>
            </a:endParaRPr>
          </a:p>
        </p:txBody>
      </p:sp>
      <p:pic>
        <p:nvPicPr>
          <p:cNvPr id="167" name="Google Shape;167;p23"/>
          <p:cNvPicPr preferRelativeResize="0"/>
          <p:nvPr/>
        </p:nvPicPr>
        <p:blipFill>
          <a:blip r:embed="rId7">
            <a:alphaModFix/>
          </a:blip>
          <a:stretch>
            <a:fillRect/>
          </a:stretch>
        </p:blipFill>
        <p:spPr>
          <a:xfrm>
            <a:off x="1202467" y="4162944"/>
            <a:ext cx="542152" cy="129444"/>
          </a:xfrm>
          <a:prstGeom prst="rect">
            <a:avLst/>
          </a:prstGeom>
          <a:noFill/>
          <a:ln>
            <a:noFill/>
          </a:ln>
        </p:spPr>
      </p:pic>
      <p:pic>
        <p:nvPicPr>
          <p:cNvPr id="168" name="Google Shape;168;p23"/>
          <p:cNvPicPr preferRelativeResize="0"/>
          <p:nvPr/>
        </p:nvPicPr>
        <p:blipFill>
          <a:blip r:embed="rId8">
            <a:alphaModFix/>
          </a:blip>
          <a:stretch>
            <a:fillRect/>
          </a:stretch>
        </p:blipFill>
        <p:spPr>
          <a:xfrm>
            <a:off x="2494979" y="4136071"/>
            <a:ext cx="419732" cy="163339"/>
          </a:xfrm>
          <a:prstGeom prst="rect">
            <a:avLst/>
          </a:prstGeom>
          <a:noFill/>
          <a:ln>
            <a:noFill/>
          </a:ln>
        </p:spPr>
      </p:pic>
      <p:pic>
        <p:nvPicPr>
          <p:cNvPr id="169" name="Google Shape;169;p23"/>
          <p:cNvPicPr preferRelativeResize="0"/>
          <p:nvPr/>
        </p:nvPicPr>
        <p:blipFill>
          <a:blip r:embed="rId9">
            <a:alphaModFix/>
          </a:blip>
          <a:stretch>
            <a:fillRect/>
          </a:stretch>
        </p:blipFill>
        <p:spPr>
          <a:xfrm>
            <a:off x="2330583" y="4401513"/>
            <a:ext cx="611789" cy="382349"/>
          </a:xfrm>
          <a:prstGeom prst="rect">
            <a:avLst/>
          </a:prstGeom>
          <a:noFill/>
          <a:ln>
            <a:noFill/>
          </a:ln>
        </p:spPr>
      </p:pic>
      <p:pic>
        <p:nvPicPr>
          <p:cNvPr id="170" name="Google Shape;170;p23"/>
          <p:cNvPicPr preferRelativeResize="0"/>
          <p:nvPr/>
        </p:nvPicPr>
        <p:blipFill>
          <a:blip r:embed="rId10">
            <a:alphaModFix/>
          </a:blip>
          <a:stretch>
            <a:fillRect/>
          </a:stretch>
        </p:blipFill>
        <p:spPr>
          <a:xfrm>
            <a:off x="1526113" y="4511026"/>
            <a:ext cx="736771" cy="163325"/>
          </a:xfrm>
          <a:prstGeom prst="rect">
            <a:avLst/>
          </a:prstGeom>
          <a:noFill/>
          <a:ln>
            <a:noFill/>
          </a:ln>
        </p:spPr>
      </p:pic>
      <p:pic>
        <p:nvPicPr>
          <p:cNvPr id="171" name="Google Shape;171;p23"/>
          <p:cNvPicPr preferRelativeResize="0"/>
          <p:nvPr/>
        </p:nvPicPr>
        <p:blipFill>
          <a:blip r:embed="rId11">
            <a:alphaModFix/>
          </a:blip>
          <a:stretch>
            <a:fillRect/>
          </a:stretch>
        </p:blipFill>
        <p:spPr>
          <a:xfrm>
            <a:off x="648201" y="4529188"/>
            <a:ext cx="736768" cy="127001"/>
          </a:xfrm>
          <a:prstGeom prst="rect">
            <a:avLst/>
          </a:prstGeom>
          <a:noFill/>
          <a:ln>
            <a:noFill/>
          </a:ln>
        </p:spPr>
      </p:pic>
      <p:pic>
        <p:nvPicPr>
          <p:cNvPr id="172" name="Google Shape;172;p23"/>
          <p:cNvPicPr preferRelativeResize="0"/>
          <p:nvPr/>
        </p:nvPicPr>
        <p:blipFill>
          <a:blip r:embed="rId12">
            <a:alphaModFix/>
          </a:blip>
          <a:stretch>
            <a:fillRect/>
          </a:stretch>
        </p:blipFill>
        <p:spPr>
          <a:xfrm>
            <a:off x="6543124" y="2669548"/>
            <a:ext cx="380001" cy="227478"/>
          </a:xfrm>
          <a:prstGeom prst="rect">
            <a:avLst/>
          </a:prstGeom>
          <a:noFill/>
          <a:ln>
            <a:noFill/>
          </a:ln>
        </p:spPr>
      </p:pic>
      <p:pic>
        <p:nvPicPr>
          <p:cNvPr id="173" name="Google Shape;173;p23"/>
          <p:cNvPicPr preferRelativeResize="0"/>
          <p:nvPr/>
        </p:nvPicPr>
        <p:blipFill>
          <a:blip r:embed="rId13">
            <a:alphaModFix/>
          </a:blip>
          <a:stretch>
            <a:fillRect/>
          </a:stretch>
        </p:blipFill>
        <p:spPr>
          <a:xfrm>
            <a:off x="650065" y="4066807"/>
            <a:ext cx="429561" cy="316781"/>
          </a:xfrm>
          <a:prstGeom prst="rect">
            <a:avLst/>
          </a:prstGeom>
          <a:noFill/>
          <a:ln>
            <a:noFill/>
          </a:ln>
        </p:spPr>
      </p:pic>
      <p:pic>
        <p:nvPicPr>
          <p:cNvPr id="174" name="Google Shape;174;p23"/>
          <p:cNvPicPr preferRelativeResize="0"/>
          <p:nvPr/>
        </p:nvPicPr>
        <p:blipFill>
          <a:blip r:embed="rId14">
            <a:alphaModFix/>
          </a:blip>
          <a:stretch>
            <a:fillRect/>
          </a:stretch>
        </p:blipFill>
        <p:spPr>
          <a:xfrm>
            <a:off x="6797527" y="4279453"/>
            <a:ext cx="481775" cy="145918"/>
          </a:xfrm>
          <a:prstGeom prst="rect">
            <a:avLst/>
          </a:prstGeom>
          <a:noFill/>
          <a:ln>
            <a:noFill/>
          </a:ln>
        </p:spPr>
      </p:pic>
      <p:pic>
        <p:nvPicPr>
          <p:cNvPr id="175" name="Google Shape;175;p23"/>
          <p:cNvPicPr preferRelativeResize="0"/>
          <p:nvPr/>
        </p:nvPicPr>
        <p:blipFill>
          <a:blip r:embed="rId15">
            <a:alphaModFix/>
          </a:blip>
          <a:stretch>
            <a:fillRect/>
          </a:stretch>
        </p:blipFill>
        <p:spPr>
          <a:xfrm>
            <a:off x="7150014" y="2653684"/>
            <a:ext cx="586801" cy="169626"/>
          </a:xfrm>
          <a:prstGeom prst="rect">
            <a:avLst/>
          </a:prstGeom>
          <a:noFill/>
          <a:ln>
            <a:noFill/>
          </a:ln>
        </p:spPr>
      </p:pic>
      <p:pic>
        <p:nvPicPr>
          <p:cNvPr id="176" name="Google Shape;176;p23"/>
          <p:cNvPicPr preferRelativeResize="0"/>
          <p:nvPr/>
        </p:nvPicPr>
        <p:blipFill>
          <a:blip r:embed="rId16">
            <a:alphaModFix/>
          </a:blip>
          <a:stretch>
            <a:fillRect/>
          </a:stretch>
        </p:blipFill>
        <p:spPr>
          <a:xfrm>
            <a:off x="7435156" y="4256853"/>
            <a:ext cx="481776" cy="191120"/>
          </a:xfrm>
          <a:prstGeom prst="rect">
            <a:avLst/>
          </a:prstGeom>
          <a:noFill/>
          <a:ln>
            <a:noFill/>
          </a:ln>
        </p:spPr>
      </p:pic>
      <p:pic>
        <p:nvPicPr>
          <p:cNvPr id="177" name="Google Shape;177;p23"/>
          <p:cNvPicPr preferRelativeResize="0"/>
          <p:nvPr/>
        </p:nvPicPr>
        <p:blipFill>
          <a:blip r:embed="rId17">
            <a:alphaModFix/>
          </a:blip>
          <a:stretch>
            <a:fillRect/>
          </a:stretch>
        </p:blipFill>
        <p:spPr>
          <a:xfrm>
            <a:off x="583982" y="1520675"/>
            <a:ext cx="739991" cy="173273"/>
          </a:xfrm>
          <a:prstGeom prst="rect">
            <a:avLst/>
          </a:prstGeom>
          <a:noFill/>
          <a:ln>
            <a:noFill/>
          </a:ln>
        </p:spPr>
      </p:pic>
      <p:pic>
        <p:nvPicPr>
          <p:cNvPr id="178" name="Google Shape;178;p23"/>
          <p:cNvPicPr preferRelativeResize="0"/>
          <p:nvPr/>
        </p:nvPicPr>
        <p:blipFill>
          <a:blip r:embed="rId18">
            <a:alphaModFix/>
          </a:blip>
          <a:stretch>
            <a:fillRect/>
          </a:stretch>
        </p:blipFill>
        <p:spPr>
          <a:xfrm>
            <a:off x="4305882" y="1715962"/>
            <a:ext cx="739994" cy="308204"/>
          </a:xfrm>
          <a:prstGeom prst="rect">
            <a:avLst/>
          </a:prstGeom>
          <a:noFill/>
          <a:ln>
            <a:noFill/>
          </a:ln>
        </p:spPr>
      </p:pic>
      <p:pic>
        <p:nvPicPr>
          <p:cNvPr id="179" name="Google Shape;179;p23"/>
          <p:cNvPicPr preferRelativeResize="0"/>
          <p:nvPr/>
        </p:nvPicPr>
        <p:blipFill>
          <a:blip r:embed="rId3">
            <a:alphaModFix/>
          </a:blip>
          <a:stretch>
            <a:fillRect/>
          </a:stretch>
        </p:blipFill>
        <p:spPr>
          <a:xfrm>
            <a:off x="624075" y="1694302"/>
            <a:ext cx="624901" cy="351524"/>
          </a:xfrm>
          <a:prstGeom prst="rect">
            <a:avLst/>
          </a:prstGeom>
          <a:noFill/>
          <a:ln>
            <a:noFill/>
          </a:ln>
        </p:spPr>
      </p:pic>
      <p:pic>
        <p:nvPicPr>
          <p:cNvPr id="180" name="Google Shape;180;p23"/>
          <p:cNvPicPr preferRelativeResize="0"/>
          <p:nvPr/>
        </p:nvPicPr>
        <p:blipFill>
          <a:blip r:embed="rId19">
            <a:alphaModFix/>
          </a:blip>
          <a:stretch>
            <a:fillRect/>
          </a:stretch>
        </p:blipFill>
        <p:spPr>
          <a:xfrm>
            <a:off x="4142658" y="1346858"/>
            <a:ext cx="680100" cy="204228"/>
          </a:xfrm>
          <a:prstGeom prst="rect">
            <a:avLst/>
          </a:prstGeom>
          <a:noFill/>
          <a:ln>
            <a:noFill/>
          </a:ln>
        </p:spPr>
      </p:pic>
      <p:pic>
        <p:nvPicPr>
          <p:cNvPr id="181" name="Google Shape;181;p23"/>
          <p:cNvPicPr preferRelativeResize="0"/>
          <p:nvPr/>
        </p:nvPicPr>
        <p:blipFill rotWithShape="1">
          <a:blip r:embed="rId20">
            <a:alphaModFix/>
          </a:blip>
          <a:srcRect b="26884" l="0" r="0" t="18726"/>
          <a:stretch/>
        </p:blipFill>
        <p:spPr>
          <a:xfrm>
            <a:off x="5700056" y="1302872"/>
            <a:ext cx="1014465" cy="292199"/>
          </a:xfrm>
          <a:prstGeom prst="rect">
            <a:avLst/>
          </a:prstGeom>
          <a:noFill/>
          <a:ln>
            <a:noFill/>
          </a:ln>
        </p:spPr>
      </p:pic>
      <p:cxnSp>
        <p:nvCxnSpPr>
          <p:cNvPr id="182" name="Google Shape;182;p23"/>
          <p:cNvCxnSpPr>
            <a:stCxn id="153" idx="3"/>
            <a:endCxn id="183" idx="3"/>
          </p:cNvCxnSpPr>
          <p:nvPr/>
        </p:nvCxnSpPr>
        <p:spPr>
          <a:xfrm>
            <a:off x="2530750" y="2880375"/>
            <a:ext cx="1684500" cy="0"/>
          </a:xfrm>
          <a:prstGeom prst="straightConnector1">
            <a:avLst/>
          </a:prstGeom>
          <a:noFill/>
          <a:ln cap="flat" cmpd="sng" w="9525">
            <a:solidFill>
              <a:srgbClr val="FE9D00"/>
            </a:solidFill>
            <a:prstDash val="dash"/>
            <a:round/>
            <a:headEnd len="med" w="med" type="none"/>
            <a:tailEnd len="med" w="med" type="none"/>
          </a:ln>
        </p:spPr>
      </p:cxnSp>
      <p:cxnSp>
        <p:nvCxnSpPr>
          <p:cNvPr id="184" name="Google Shape;184;p23"/>
          <p:cNvCxnSpPr>
            <a:endCxn id="165" idx="1"/>
          </p:cNvCxnSpPr>
          <p:nvPr/>
        </p:nvCxnSpPr>
        <p:spPr>
          <a:xfrm>
            <a:off x="4935125" y="3189450"/>
            <a:ext cx="1608000" cy="1038300"/>
          </a:xfrm>
          <a:prstGeom prst="straightConnector1">
            <a:avLst/>
          </a:prstGeom>
          <a:noFill/>
          <a:ln cap="flat" cmpd="sng" w="9525">
            <a:solidFill>
              <a:srgbClr val="FE9D00"/>
            </a:solidFill>
            <a:prstDash val="dash"/>
            <a:round/>
            <a:headEnd len="med" w="med" type="none"/>
            <a:tailEnd len="med" w="med" type="none"/>
          </a:ln>
        </p:spPr>
      </p:cxnSp>
      <p:cxnSp>
        <p:nvCxnSpPr>
          <p:cNvPr id="185" name="Google Shape;185;p23"/>
          <p:cNvCxnSpPr>
            <a:stCxn id="155" idx="2"/>
            <a:endCxn id="186" idx="0"/>
          </p:cNvCxnSpPr>
          <p:nvPr/>
        </p:nvCxnSpPr>
        <p:spPr>
          <a:xfrm>
            <a:off x="4415650" y="2061175"/>
            <a:ext cx="7800" cy="505800"/>
          </a:xfrm>
          <a:prstGeom prst="straightConnector1">
            <a:avLst/>
          </a:prstGeom>
          <a:noFill/>
          <a:ln cap="flat" cmpd="sng" w="9525">
            <a:solidFill>
              <a:srgbClr val="FE9D00"/>
            </a:solidFill>
            <a:prstDash val="dash"/>
            <a:round/>
            <a:headEnd len="med" w="med" type="none"/>
            <a:tailEnd len="med" w="med" type="none"/>
          </a:ln>
        </p:spPr>
      </p:cxnSp>
      <p:pic>
        <p:nvPicPr>
          <p:cNvPr id="187" name="Google Shape;187;p23"/>
          <p:cNvPicPr preferRelativeResize="0"/>
          <p:nvPr/>
        </p:nvPicPr>
        <p:blipFill>
          <a:blip r:embed="rId13">
            <a:alphaModFix/>
          </a:blip>
          <a:stretch>
            <a:fillRect/>
          </a:stretch>
        </p:blipFill>
        <p:spPr>
          <a:xfrm>
            <a:off x="6586252" y="3000620"/>
            <a:ext cx="429561" cy="316781"/>
          </a:xfrm>
          <a:prstGeom prst="rect">
            <a:avLst/>
          </a:prstGeom>
          <a:noFill/>
          <a:ln>
            <a:noFill/>
          </a:ln>
        </p:spPr>
      </p:pic>
      <p:pic>
        <p:nvPicPr>
          <p:cNvPr id="188" name="Google Shape;188;p23"/>
          <p:cNvPicPr preferRelativeResize="0"/>
          <p:nvPr/>
        </p:nvPicPr>
        <p:blipFill>
          <a:blip r:embed="rId12">
            <a:alphaModFix/>
          </a:blip>
          <a:stretch>
            <a:fillRect/>
          </a:stretch>
        </p:blipFill>
        <p:spPr>
          <a:xfrm>
            <a:off x="1950574" y="4143010"/>
            <a:ext cx="380001" cy="227478"/>
          </a:xfrm>
          <a:prstGeom prst="rect">
            <a:avLst/>
          </a:prstGeom>
          <a:noFill/>
          <a:ln>
            <a:noFill/>
          </a:ln>
        </p:spPr>
      </p:pic>
      <p:pic>
        <p:nvPicPr>
          <p:cNvPr id="189" name="Google Shape;189;p23"/>
          <p:cNvPicPr preferRelativeResize="0"/>
          <p:nvPr/>
        </p:nvPicPr>
        <p:blipFill>
          <a:blip r:embed="rId21">
            <a:alphaModFix/>
          </a:blip>
          <a:stretch>
            <a:fillRect/>
          </a:stretch>
        </p:blipFill>
        <p:spPr>
          <a:xfrm>
            <a:off x="4939686" y="1317356"/>
            <a:ext cx="263258" cy="263232"/>
          </a:xfrm>
          <a:prstGeom prst="rect">
            <a:avLst/>
          </a:prstGeom>
          <a:noFill/>
          <a:ln>
            <a:noFill/>
          </a:ln>
        </p:spPr>
      </p:pic>
      <p:pic>
        <p:nvPicPr>
          <p:cNvPr id="190" name="Google Shape;190;p23"/>
          <p:cNvPicPr preferRelativeResize="0"/>
          <p:nvPr/>
        </p:nvPicPr>
        <p:blipFill rotWithShape="1">
          <a:blip r:embed="rId22">
            <a:alphaModFix/>
          </a:blip>
          <a:srcRect b="24473" l="30574" r="30990" t="24580"/>
          <a:stretch/>
        </p:blipFill>
        <p:spPr>
          <a:xfrm>
            <a:off x="5319872" y="1316576"/>
            <a:ext cx="263256" cy="264792"/>
          </a:xfrm>
          <a:prstGeom prst="rect">
            <a:avLst/>
          </a:prstGeom>
          <a:noFill/>
          <a:ln>
            <a:noFill/>
          </a:ln>
        </p:spPr>
      </p:pic>
      <p:pic>
        <p:nvPicPr>
          <p:cNvPr id="191" name="Google Shape;191;p23"/>
          <p:cNvPicPr preferRelativeResize="0"/>
          <p:nvPr/>
        </p:nvPicPr>
        <p:blipFill>
          <a:blip r:embed="rId23">
            <a:alphaModFix/>
          </a:blip>
          <a:stretch>
            <a:fillRect/>
          </a:stretch>
        </p:blipFill>
        <p:spPr>
          <a:xfrm>
            <a:off x="6754438" y="1746498"/>
            <a:ext cx="263258" cy="263232"/>
          </a:xfrm>
          <a:prstGeom prst="rect">
            <a:avLst/>
          </a:prstGeom>
          <a:noFill/>
          <a:ln>
            <a:noFill/>
          </a:ln>
        </p:spPr>
      </p:pic>
      <p:cxnSp>
        <p:nvCxnSpPr>
          <p:cNvPr id="192" name="Google Shape;192;p23"/>
          <p:cNvCxnSpPr/>
          <p:nvPr/>
        </p:nvCxnSpPr>
        <p:spPr>
          <a:xfrm flipH="1" rot="10800000">
            <a:off x="3161200" y="2954050"/>
            <a:ext cx="586800" cy="711000"/>
          </a:xfrm>
          <a:prstGeom prst="straightConnector1">
            <a:avLst/>
          </a:prstGeom>
          <a:noFill/>
          <a:ln cap="flat" cmpd="sng" w="9525">
            <a:solidFill>
              <a:srgbClr val="FE9D00"/>
            </a:solidFill>
            <a:prstDash val="dash"/>
            <a:round/>
            <a:headEnd len="med" w="med" type="none"/>
            <a:tailEnd len="med" w="med" type="none"/>
          </a:ln>
        </p:spPr>
      </p:cxnSp>
      <p:sp>
        <p:nvSpPr>
          <p:cNvPr id="186" name="Google Shape;186;p23"/>
          <p:cNvSpPr/>
          <p:nvPr/>
        </p:nvSpPr>
        <p:spPr>
          <a:xfrm>
            <a:off x="3632891" y="2567050"/>
            <a:ext cx="1581300" cy="647700"/>
          </a:xfrm>
          <a:prstGeom prst="roundRect">
            <a:avLst>
              <a:gd fmla="val 16667" name="adj"/>
            </a:avLst>
          </a:prstGeom>
          <a:solidFill>
            <a:schemeClr val="lt1"/>
          </a:solidFill>
          <a:ln cap="flat" cmpd="sng" w="9525">
            <a:solidFill>
              <a:srgbClr val="FE9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193" name="Google Shape;193;p23"/>
          <p:cNvSpPr txBox="1"/>
          <p:nvPr>
            <p:ph idx="4294967295" type="title"/>
          </p:nvPr>
        </p:nvSpPr>
        <p:spPr>
          <a:xfrm>
            <a:off x="4236868" y="2681100"/>
            <a:ext cx="908400" cy="398400"/>
          </a:xfrm>
          <a:prstGeom prst="rect">
            <a:avLst/>
          </a:prstGeom>
        </p:spPr>
        <p:txBody>
          <a:bodyPr anchorCtr="0" anchor="ctr" bIns="0" lIns="0" spcFirstLastPara="1" rIns="0" wrap="square" tIns="0">
            <a:normAutofit/>
          </a:bodyPr>
          <a:lstStyle/>
          <a:p>
            <a:pPr indent="0" lvl="0" marL="0" marR="0" rtl="0" algn="l">
              <a:lnSpc>
                <a:spcPct val="100000"/>
              </a:lnSpc>
              <a:spcBef>
                <a:spcPts val="0"/>
              </a:spcBef>
              <a:spcAft>
                <a:spcPts val="0"/>
              </a:spcAft>
              <a:buNone/>
            </a:pPr>
            <a:r>
              <a:rPr b="1" lang="fr" sz="1200">
                <a:solidFill>
                  <a:srgbClr val="101726"/>
                </a:solidFill>
              </a:rPr>
              <a:t>Hugging Face</a:t>
            </a:r>
            <a:endParaRPr b="1" sz="1200">
              <a:solidFill>
                <a:srgbClr val="101726"/>
              </a:solidFill>
            </a:endParaRPr>
          </a:p>
        </p:txBody>
      </p:sp>
      <p:pic>
        <p:nvPicPr>
          <p:cNvPr id="183" name="Google Shape;183;p23"/>
          <p:cNvPicPr preferRelativeResize="0"/>
          <p:nvPr/>
        </p:nvPicPr>
        <p:blipFill rotWithShape="1">
          <a:blip r:embed="rId24">
            <a:alphaModFix/>
          </a:blip>
          <a:srcRect b="0" l="0" r="71855" t="0"/>
          <a:stretch/>
        </p:blipFill>
        <p:spPr>
          <a:xfrm>
            <a:off x="3632881" y="2498264"/>
            <a:ext cx="582429" cy="764079"/>
          </a:xfrm>
          <a:prstGeom prst="rect">
            <a:avLst/>
          </a:prstGeom>
          <a:noFill/>
          <a:ln>
            <a:noFill/>
          </a:ln>
        </p:spPr>
      </p:pic>
      <p:pic>
        <p:nvPicPr>
          <p:cNvPr id="194" name="Google Shape;194;p23"/>
          <p:cNvPicPr preferRelativeResize="0"/>
          <p:nvPr/>
        </p:nvPicPr>
        <p:blipFill>
          <a:blip r:embed="rId25">
            <a:alphaModFix/>
          </a:blip>
          <a:stretch>
            <a:fillRect/>
          </a:stretch>
        </p:blipFill>
        <p:spPr>
          <a:xfrm>
            <a:off x="7038481" y="2991677"/>
            <a:ext cx="637476" cy="334667"/>
          </a:xfrm>
          <a:prstGeom prst="rect">
            <a:avLst/>
          </a:prstGeom>
          <a:noFill/>
          <a:ln>
            <a:noFill/>
          </a:ln>
        </p:spPr>
      </p:pic>
      <p:pic>
        <p:nvPicPr>
          <p:cNvPr id="195" name="Google Shape;195;p23"/>
          <p:cNvPicPr preferRelativeResize="0"/>
          <p:nvPr/>
        </p:nvPicPr>
        <p:blipFill>
          <a:blip r:embed="rId26">
            <a:alphaModFix/>
          </a:blip>
          <a:stretch>
            <a:fillRect/>
          </a:stretch>
        </p:blipFill>
        <p:spPr>
          <a:xfrm>
            <a:off x="7620913" y="3077849"/>
            <a:ext cx="481777" cy="162338"/>
          </a:xfrm>
          <a:prstGeom prst="rect">
            <a:avLst/>
          </a:prstGeom>
          <a:noFill/>
          <a:ln>
            <a:noFill/>
          </a:ln>
        </p:spPr>
      </p:pic>
      <p:pic>
        <p:nvPicPr>
          <p:cNvPr id="196" name="Google Shape;196;p23"/>
          <p:cNvPicPr preferRelativeResize="0"/>
          <p:nvPr/>
        </p:nvPicPr>
        <p:blipFill>
          <a:blip r:embed="rId25">
            <a:alphaModFix/>
          </a:blip>
          <a:stretch>
            <a:fillRect/>
          </a:stretch>
        </p:blipFill>
        <p:spPr>
          <a:xfrm>
            <a:off x="2820968" y="4060414"/>
            <a:ext cx="637476" cy="334667"/>
          </a:xfrm>
          <a:prstGeom prst="rect">
            <a:avLst/>
          </a:prstGeom>
          <a:noFill/>
          <a:ln>
            <a:noFill/>
          </a:ln>
        </p:spPr>
      </p:pic>
      <p:pic>
        <p:nvPicPr>
          <p:cNvPr id="197" name="Google Shape;197;p23"/>
          <p:cNvPicPr preferRelativeResize="0"/>
          <p:nvPr/>
        </p:nvPicPr>
        <p:blipFill rotWithShape="1">
          <a:blip r:embed="rId25">
            <a:alphaModFix/>
          </a:blip>
          <a:srcRect b="0" l="21852" r="18538" t="0"/>
          <a:stretch/>
        </p:blipFill>
        <p:spPr>
          <a:xfrm>
            <a:off x="1838200" y="2624950"/>
            <a:ext cx="380001" cy="334675"/>
          </a:xfrm>
          <a:prstGeom prst="rect">
            <a:avLst/>
          </a:prstGeom>
          <a:noFill/>
          <a:ln>
            <a:noFill/>
          </a:ln>
        </p:spPr>
      </p:pic>
      <p:pic>
        <p:nvPicPr>
          <p:cNvPr id="198" name="Google Shape;198;p23"/>
          <p:cNvPicPr preferRelativeResize="0"/>
          <p:nvPr/>
        </p:nvPicPr>
        <p:blipFill>
          <a:blip r:embed="rId27">
            <a:alphaModFix/>
          </a:blip>
          <a:stretch>
            <a:fillRect/>
          </a:stretch>
        </p:blipFill>
        <p:spPr>
          <a:xfrm>
            <a:off x="6831448" y="1363875"/>
            <a:ext cx="498150" cy="170194"/>
          </a:xfrm>
          <a:prstGeom prst="rect">
            <a:avLst/>
          </a:prstGeom>
          <a:noFill/>
          <a:ln>
            <a:noFill/>
          </a:ln>
        </p:spPr>
      </p:pic>
      <p:pic>
        <p:nvPicPr>
          <p:cNvPr id="199" name="Google Shape;199;p23"/>
          <p:cNvPicPr preferRelativeResize="0"/>
          <p:nvPr/>
        </p:nvPicPr>
        <p:blipFill>
          <a:blip r:embed="rId28">
            <a:alphaModFix/>
          </a:blip>
          <a:stretch>
            <a:fillRect/>
          </a:stretch>
        </p:blipFill>
        <p:spPr>
          <a:xfrm>
            <a:off x="7301675" y="1817928"/>
            <a:ext cx="680100" cy="104272"/>
          </a:xfrm>
          <a:prstGeom prst="rect">
            <a:avLst/>
          </a:prstGeom>
          <a:noFill/>
          <a:ln>
            <a:noFill/>
          </a:ln>
        </p:spPr>
      </p:pic>
      <p:pic>
        <p:nvPicPr>
          <p:cNvPr id="200" name="Google Shape;200;p23"/>
          <p:cNvPicPr preferRelativeResize="0"/>
          <p:nvPr/>
        </p:nvPicPr>
        <p:blipFill>
          <a:blip r:embed="rId29">
            <a:alphaModFix/>
          </a:blip>
          <a:stretch>
            <a:fillRect/>
          </a:stretch>
        </p:blipFill>
        <p:spPr>
          <a:xfrm>
            <a:off x="7446526" y="1376009"/>
            <a:ext cx="838390" cy="145925"/>
          </a:xfrm>
          <a:prstGeom prst="rect">
            <a:avLst/>
          </a:prstGeom>
          <a:noFill/>
          <a:ln>
            <a:noFill/>
          </a:ln>
        </p:spPr>
      </p:pic>
      <p:pic>
        <p:nvPicPr>
          <p:cNvPr id="201" name="Google Shape;201;p23"/>
          <p:cNvPicPr preferRelativeResize="0"/>
          <p:nvPr/>
        </p:nvPicPr>
        <p:blipFill>
          <a:blip r:embed="rId30">
            <a:alphaModFix/>
          </a:blip>
          <a:stretch>
            <a:fillRect/>
          </a:stretch>
        </p:blipFill>
        <p:spPr>
          <a:xfrm>
            <a:off x="552410" y="2971206"/>
            <a:ext cx="624890" cy="122229"/>
          </a:xfrm>
          <a:prstGeom prst="rect">
            <a:avLst/>
          </a:prstGeom>
          <a:noFill/>
          <a:ln>
            <a:noFill/>
          </a:ln>
        </p:spPr>
      </p:pic>
      <p:pic>
        <p:nvPicPr>
          <p:cNvPr id="202" name="Google Shape;202;p23"/>
          <p:cNvPicPr preferRelativeResize="0"/>
          <p:nvPr/>
        </p:nvPicPr>
        <p:blipFill>
          <a:blip r:embed="rId31">
            <a:alphaModFix/>
          </a:blip>
          <a:stretch>
            <a:fillRect/>
          </a:stretch>
        </p:blipFill>
        <p:spPr>
          <a:xfrm>
            <a:off x="595338" y="3132300"/>
            <a:ext cx="263250" cy="263250"/>
          </a:xfrm>
          <a:prstGeom prst="rect">
            <a:avLst/>
          </a:prstGeom>
          <a:solidFill>
            <a:schemeClr val="lt1"/>
          </a:solidFill>
          <a:ln>
            <a:noFill/>
          </a:ln>
        </p:spPr>
      </p:pic>
      <p:pic>
        <p:nvPicPr>
          <p:cNvPr id="203" name="Google Shape;203;p23"/>
          <p:cNvPicPr preferRelativeResize="0"/>
          <p:nvPr/>
        </p:nvPicPr>
        <p:blipFill>
          <a:blip r:embed="rId32">
            <a:alphaModFix/>
          </a:blip>
          <a:stretch>
            <a:fillRect/>
          </a:stretch>
        </p:blipFill>
        <p:spPr>
          <a:xfrm>
            <a:off x="6048677" y="1833691"/>
            <a:ext cx="481775" cy="107506"/>
          </a:xfrm>
          <a:prstGeom prst="rect">
            <a:avLst/>
          </a:prstGeom>
          <a:noFill/>
          <a:ln>
            <a:noFill/>
          </a:ln>
        </p:spPr>
      </p:pic>
      <p:pic>
        <p:nvPicPr>
          <p:cNvPr id="204" name="Google Shape;204;p23"/>
          <p:cNvPicPr preferRelativeResize="0"/>
          <p:nvPr/>
        </p:nvPicPr>
        <p:blipFill rotWithShape="1">
          <a:blip r:embed="rId33">
            <a:alphaModFix/>
          </a:blip>
          <a:srcRect b="30866" l="0" r="0" t="33731"/>
          <a:stretch/>
        </p:blipFill>
        <p:spPr>
          <a:xfrm>
            <a:off x="5298205" y="1781878"/>
            <a:ext cx="498150" cy="176373"/>
          </a:xfrm>
          <a:prstGeom prst="rect">
            <a:avLst/>
          </a:prstGeom>
          <a:noFill/>
          <a:ln>
            <a:noFill/>
          </a:ln>
        </p:spPr>
      </p:pic>
      <p:pic>
        <p:nvPicPr>
          <p:cNvPr id="205" name="Google Shape;205;p23"/>
          <p:cNvPicPr preferRelativeResize="0"/>
          <p:nvPr/>
        </p:nvPicPr>
        <p:blipFill>
          <a:blip r:embed="rId34">
            <a:alphaModFix/>
          </a:blip>
          <a:stretch>
            <a:fillRect/>
          </a:stretch>
        </p:blipFill>
        <p:spPr>
          <a:xfrm>
            <a:off x="3624003" y="1701680"/>
            <a:ext cx="429550" cy="336767"/>
          </a:xfrm>
          <a:prstGeom prst="rect">
            <a:avLst/>
          </a:prstGeom>
          <a:noFill/>
          <a:ln>
            <a:noFill/>
          </a:ln>
        </p:spPr>
      </p:pic>
      <p:pic>
        <p:nvPicPr>
          <p:cNvPr id="206" name="Google Shape;206;p23"/>
          <p:cNvPicPr preferRelativeResize="0"/>
          <p:nvPr/>
        </p:nvPicPr>
        <p:blipFill>
          <a:blip r:embed="rId13">
            <a:alphaModFix/>
          </a:blip>
          <a:stretch>
            <a:fillRect/>
          </a:stretch>
        </p:blipFill>
        <p:spPr>
          <a:xfrm>
            <a:off x="3063163" y="1756314"/>
            <a:ext cx="308511" cy="227500"/>
          </a:xfrm>
          <a:prstGeom prst="rect">
            <a:avLst/>
          </a:prstGeom>
          <a:noFill/>
          <a:ln>
            <a:noFill/>
          </a:ln>
        </p:spPr>
      </p:pic>
      <p:pic>
        <p:nvPicPr>
          <p:cNvPr id="207" name="Google Shape;207;p23"/>
          <p:cNvPicPr preferRelativeResize="0"/>
          <p:nvPr/>
        </p:nvPicPr>
        <p:blipFill>
          <a:blip r:embed="rId25">
            <a:alphaModFix/>
          </a:blip>
          <a:stretch>
            <a:fillRect/>
          </a:stretch>
        </p:blipFill>
        <p:spPr>
          <a:xfrm>
            <a:off x="3388255" y="1346838"/>
            <a:ext cx="637476" cy="334667"/>
          </a:xfrm>
          <a:prstGeom prst="rect">
            <a:avLst/>
          </a:prstGeom>
          <a:noFill/>
          <a:ln>
            <a:noFill/>
          </a:ln>
        </p:spPr>
      </p:pic>
      <p:pic>
        <p:nvPicPr>
          <p:cNvPr id="208" name="Google Shape;208;p23"/>
          <p:cNvPicPr preferRelativeResize="0"/>
          <p:nvPr/>
        </p:nvPicPr>
        <p:blipFill>
          <a:blip r:embed="rId35">
            <a:alphaModFix/>
          </a:blip>
          <a:stretch>
            <a:fillRect/>
          </a:stretch>
        </p:blipFill>
        <p:spPr>
          <a:xfrm>
            <a:off x="2391109" y="1793004"/>
            <a:ext cx="419725" cy="154119"/>
          </a:xfrm>
          <a:prstGeom prst="rect">
            <a:avLst/>
          </a:prstGeom>
          <a:solidFill>
            <a:schemeClr val="lt1"/>
          </a:solidFill>
          <a:ln>
            <a:noFill/>
          </a:ln>
        </p:spPr>
      </p:pic>
      <p:pic>
        <p:nvPicPr>
          <p:cNvPr id="209" name="Google Shape;209;p23"/>
          <p:cNvPicPr preferRelativeResize="0"/>
          <p:nvPr/>
        </p:nvPicPr>
        <p:blipFill>
          <a:blip r:embed="rId36">
            <a:alphaModFix/>
          </a:blip>
          <a:stretch>
            <a:fillRect/>
          </a:stretch>
        </p:blipFill>
        <p:spPr>
          <a:xfrm>
            <a:off x="3008077" y="1426172"/>
            <a:ext cx="263250" cy="263250"/>
          </a:xfrm>
          <a:prstGeom prst="rect">
            <a:avLst/>
          </a:prstGeom>
          <a:solidFill>
            <a:schemeClr val="lt1"/>
          </a:solidFill>
          <a:ln>
            <a:noFill/>
          </a:ln>
        </p:spPr>
      </p:pic>
      <p:pic>
        <p:nvPicPr>
          <p:cNvPr id="210" name="Google Shape;210;p23"/>
          <p:cNvPicPr preferRelativeResize="0"/>
          <p:nvPr/>
        </p:nvPicPr>
        <p:blipFill>
          <a:blip r:embed="rId37">
            <a:alphaModFix/>
          </a:blip>
          <a:stretch>
            <a:fillRect/>
          </a:stretch>
        </p:blipFill>
        <p:spPr>
          <a:xfrm>
            <a:off x="2025313" y="1485418"/>
            <a:ext cx="586800" cy="144758"/>
          </a:xfrm>
          <a:prstGeom prst="rect">
            <a:avLst/>
          </a:prstGeom>
          <a:noFill/>
          <a:ln>
            <a:noFill/>
          </a:ln>
        </p:spPr>
      </p:pic>
      <p:pic>
        <p:nvPicPr>
          <p:cNvPr id="211" name="Google Shape;211;p23"/>
          <p:cNvPicPr preferRelativeResize="0"/>
          <p:nvPr/>
        </p:nvPicPr>
        <p:blipFill>
          <a:blip r:embed="rId6">
            <a:alphaModFix/>
          </a:blip>
          <a:stretch>
            <a:fillRect/>
          </a:stretch>
        </p:blipFill>
        <p:spPr>
          <a:xfrm>
            <a:off x="1501305" y="1802088"/>
            <a:ext cx="637475" cy="135951"/>
          </a:xfrm>
          <a:prstGeom prst="rect">
            <a:avLst/>
          </a:prstGeom>
          <a:noFill/>
          <a:ln>
            <a:noFill/>
          </a:ln>
        </p:spPr>
      </p:pic>
      <p:pic>
        <p:nvPicPr>
          <p:cNvPr id="212" name="Google Shape;212;p23"/>
          <p:cNvPicPr preferRelativeResize="0"/>
          <p:nvPr/>
        </p:nvPicPr>
        <p:blipFill>
          <a:blip r:embed="rId38">
            <a:alphaModFix/>
          </a:blip>
          <a:stretch>
            <a:fillRect/>
          </a:stretch>
        </p:blipFill>
        <p:spPr>
          <a:xfrm>
            <a:off x="1417863" y="1527313"/>
            <a:ext cx="481774" cy="120915"/>
          </a:xfrm>
          <a:prstGeom prst="rect">
            <a:avLst/>
          </a:prstGeom>
          <a:noFill/>
          <a:ln>
            <a:noFill/>
          </a:ln>
        </p:spPr>
      </p:pic>
      <p:pic>
        <p:nvPicPr>
          <p:cNvPr id="213" name="Google Shape;213;p23"/>
          <p:cNvPicPr preferRelativeResize="0"/>
          <p:nvPr/>
        </p:nvPicPr>
        <p:blipFill>
          <a:blip r:embed="rId39">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nvSpPr>
        <p:spPr>
          <a:xfrm>
            <a:off x="442925" y="332500"/>
            <a:ext cx="6886200" cy="556500"/>
          </a:xfrm>
          <a:prstGeom prst="rect">
            <a:avLst/>
          </a:prstGeom>
          <a:noFill/>
          <a:ln>
            <a:noFill/>
          </a:ln>
        </p:spPr>
        <p:txBody>
          <a:bodyPr anchorCtr="0" anchor="t" bIns="34275" lIns="34275" spcFirstLastPara="1" rIns="34275" wrap="square" tIns="34275">
            <a:normAutofit/>
          </a:bodyPr>
          <a:lstStyle/>
          <a:p>
            <a:pPr indent="0" lvl="0" marL="0" rtl="0" algn="l">
              <a:lnSpc>
                <a:spcPct val="90000"/>
              </a:lnSpc>
              <a:spcBef>
                <a:spcPts val="0"/>
              </a:spcBef>
              <a:spcAft>
                <a:spcPts val="0"/>
              </a:spcAft>
              <a:buNone/>
            </a:pPr>
            <a:r>
              <a:rPr b="1" lang="fr" sz="3000">
                <a:solidFill>
                  <a:srgbClr val="1E98FD"/>
                </a:solidFill>
                <a:latin typeface="Source Sans Pro"/>
                <a:ea typeface="Source Sans Pro"/>
                <a:cs typeface="Source Sans Pro"/>
                <a:sym typeface="Source Sans Pro"/>
              </a:rPr>
              <a:t>Integrated with the ML ecosystem</a:t>
            </a:r>
            <a:endParaRPr sz="3000">
              <a:solidFill>
                <a:srgbClr val="1E98FD"/>
              </a:solidFill>
              <a:latin typeface="Source Sans Pro"/>
              <a:ea typeface="Source Sans Pro"/>
              <a:cs typeface="Source Sans Pro"/>
              <a:sym typeface="Source Sans Pro"/>
            </a:endParaRPr>
          </a:p>
        </p:txBody>
      </p:sp>
      <p:sp>
        <p:nvSpPr>
          <p:cNvPr id="219" name="Google Shape;219;p24"/>
          <p:cNvSpPr/>
          <p:nvPr/>
        </p:nvSpPr>
        <p:spPr>
          <a:xfrm>
            <a:off x="1155971" y="1042200"/>
            <a:ext cx="1152600" cy="693300"/>
          </a:xfrm>
          <a:prstGeom prst="roundRect">
            <a:avLst>
              <a:gd fmla="val 10989"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500"/>
              <a:buFont typeface="Calibri"/>
              <a:buNone/>
            </a:pPr>
            <a:r>
              <a:rPr i="0" lang="fr" sz="1500" u="none" cap="none" strike="noStrike">
                <a:solidFill>
                  <a:srgbClr val="000000"/>
                </a:solidFill>
                <a:latin typeface="Source Sans Pro"/>
                <a:ea typeface="Source Sans Pro"/>
                <a:cs typeface="Source Sans Pro"/>
                <a:sym typeface="Source Sans Pro"/>
              </a:rPr>
              <a:t>Model in production</a:t>
            </a:r>
            <a:endParaRPr sz="500">
              <a:latin typeface="Source Sans Pro"/>
              <a:ea typeface="Source Sans Pro"/>
              <a:cs typeface="Source Sans Pro"/>
              <a:sym typeface="Source Sans Pro"/>
            </a:endParaRPr>
          </a:p>
        </p:txBody>
      </p:sp>
      <p:sp>
        <p:nvSpPr>
          <p:cNvPr id="220" name="Google Shape;220;p24"/>
          <p:cNvSpPr txBox="1"/>
          <p:nvPr/>
        </p:nvSpPr>
        <p:spPr>
          <a:xfrm>
            <a:off x="7762249" y="1774027"/>
            <a:ext cx="1408500" cy="10740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900"/>
              <a:buFont typeface="Calibri"/>
              <a:buNone/>
            </a:pPr>
            <a:r>
              <a:rPr i="0" lang="fr" sz="900" u="none" cap="none" strike="noStrike">
                <a:solidFill>
                  <a:schemeClr val="dk1"/>
                </a:solidFill>
                <a:latin typeface="Source Sans Pro"/>
                <a:ea typeface="Source Sans Pro"/>
                <a:cs typeface="Source Sans Pro"/>
                <a:sym typeface="Source Sans Pro"/>
              </a:rPr>
              <a:t>100,000+ datasets </a:t>
            </a:r>
            <a:br>
              <a:rPr i="0" lang="fr" sz="900" u="none" cap="none" strike="noStrike">
                <a:solidFill>
                  <a:schemeClr val="dk1"/>
                </a:solidFill>
                <a:latin typeface="Source Sans Pro"/>
                <a:ea typeface="Source Sans Pro"/>
                <a:cs typeface="Source Sans Pro"/>
                <a:sym typeface="Source Sans Pro"/>
              </a:rPr>
            </a:br>
            <a:r>
              <a:rPr i="0" lang="fr" sz="900" u="none" cap="none" strike="noStrike">
                <a:solidFill>
                  <a:schemeClr val="dk1"/>
                </a:solidFill>
                <a:latin typeface="Source Sans Pro"/>
                <a:ea typeface="Source Sans Pro"/>
                <a:cs typeface="Source Sans Pro"/>
                <a:sym typeface="Source Sans Pro"/>
              </a:rPr>
              <a:t>on the hub</a:t>
            </a:r>
            <a:endParaRPr sz="900">
              <a:solidFill>
                <a:schemeClr val="dk1"/>
              </a:solidFill>
              <a:latin typeface="Source Sans Pro"/>
              <a:ea typeface="Source Sans Pro"/>
              <a:cs typeface="Source Sans Pro"/>
              <a:sym typeface="Source Sans Pro"/>
            </a:endParaRPr>
          </a:p>
        </p:txBody>
      </p:sp>
      <p:sp>
        <p:nvSpPr>
          <p:cNvPr id="221" name="Google Shape;221;p24"/>
          <p:cNvSpPr txBox="1"/>
          <p:nvPr/>
        </p:nvSpPr>
        <p:spPr>
          <a:xfrm>
            <a:off x="8026488" y="3293007"/>
            <a:ext cx="1190700" cy="6933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900"/>
              <a:buFont typeface="Calibri"/>
              <a:buNone/>
            </a:pPr>
            <a:r>
              <a:rPr i="0" lang="fr" sz="900" u="none" cap="none" strike="noStrike">
                <a:solidFill>
                  <a:schemeClr val="dk1"/>
                </a:solidFill>
                <a:latin typeface="Source Sans Pro"/>
                <a:ea typeface="Source Sans Pro"/>
                <a:cs typeface="Source Sans Pro"/>
                <a:sym typeface="Source Sans Pro"/>
              </a:rPr>
              <a:t>500,000+ models </a:t>
            </a:r>
            <a:endParaRPr sz="9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FFAE00"/>
              </a:buClr>
              <a:buSzPts val="900"/>
              <a:buFont typeface="Calibri"/>
              <a:buNone/>
            </a:pPr>
            <a:r>
              <a:rPr i="0" lang="fr" sz="900" u="none" cap="none" strike="noStrike">
                <a:solidFill>
                  <a:schemeClr val="dk1"/>
                </a:solidFill>
                <a:latin typeface="Source Sans Pro"/>
                <a:ea typeface="Source Sans Pro"/>
                <a:cs typeface="Source Sans Pro"/>
                <a:sym typeface="Source Sans Pro"/>
              </a:rPr>
              <a:t>on the hub</a:t>
            </a:r>
            <a:br>
              <a:rPr i="0" lang="fr" sz="900" u="none" cap="none" strike="noStrike">
                <a:solidFill>
                  <a:srgbClr val="FFAE00"/>
                </a:solidFill>
                <a:latin typeface="Source Sans Pro"/>
                <a:ea typeface="Source Sans Pro"/>
                <a:cs typeface="Source Sans Pro"/>
                <a:sym typeface="Source Sans Pro"/>
              </a:rPr>
            </a:br>
            <a:endParaRPr sz="900">
              <a:latin typeface="Source Sans Pro"/>
              <a:ea typeface="Source Sans Pro"/>
              <a:cs typeface="Source Sans Pro"/>
              <a:sym typeface="Source Sans Pro"/>
            </a:endParaRPr>
          </a:p>
        </p:txBody>
      </p:sp>
      <p:sp>
        <p:nvSpPr>
          <p:cNvPr id="222" name="Google Shape;222;p24"/>
          <p:cNvSpPr txBox="1"/>
          <p:nvPr/>
        </p:nvSpPr>
        <p:spPr>
          <a:xfrm>
            <a:off x="5782600" y="3238702"/>
            <a:ext cx="1066800" cy="2778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b="0" i="0" lang="fr" sz="1100" u="none" cap="none" strike="noStrike">
                <a:solidFill>
                  <a:schemeClr val="dk1"/>
                </a:solidFill>
                <a:latin typeface="Calibri"/>
                <a:ea typeface="Calibri"/>
                <a:cs typeface="Calibri"/>
                <a:sym typeface="Calibri"/>
              </a:rPr>
              <a:t>No-code AutoML</a:t>
            </a:r>
            <a:endParaRPr sz="500">
              <a:solidFill>
                <a:schemeClr val="dk1"/>
              </a:solidFill>
            </a:endParaRPr>
          </a:p>
        </p:txBody>
      </p:sp>
      <p:cxnSp>
        <p:nvCxnSpPr>
          <p:cNvPr id="223" name="Google Shape;223;p24"/>
          <p:cNvCxnSpPr>
            <a:stCxn id="224" idx="3"/>
          </p:cNvCxnSpPr>
          <p:nvPr/>
        </p:nvCxnSpPr>
        <p:spPr>
          <a:xfrm>
            <a:off x="6924937" y="1887428"/>
            <a:ext cx="992400" cy="2195400"/>
          </a:xfrm>
          <a:prstGeom prst="curvedConnector2">
            <a:avLst/>
          </a:prstGeom>
          <a:noFill/>
          <a:ln cap="flat" cmpd="sng" w="9525">
            <a:solidFill>
              <a:schemeClr val="dk1"/>
            </a:solidFill>
            <a:prstDash val="solid"/>
            <a:round/>
            <a:headEnd len="med" w="med" type="none"/>
            <a:tailEnd len="med" w="med" type="triangle"/>
          </a:ln>
        </p:spPr>
      </p:cxnSp>
      <p:pic>
        <p:nvPicPr>
          <p:cNvPr descr="Image" id="225" name="Google Shape;225;p24"/>
          <p:cNvPicPr preferRelativeResize="0"/>
          <p:nvPr/>
        </p:nvPicPr>
        <p:blipFill rotWithShape="1">
          <a:blip r:embed="rId3">
            <a:alphaModFix/>
          </a:blip>
          <a:srcRect b="0" l="0" r="0" t="0"/>
          <a:stretch/>
        </p:blipFill>
        <p:spPr>
          <a:xfrm>
            <a:off x="1037027" y="3859738"/>
            <a:ext cx="1190611" cy="381263"/>
          </a:xfrm>
          <a:prstGeom prst="rect">
            <a:avLst/>
          </a:prstGeom>
          <a:noFill/>
          <a:ln cap="flat" cmpd="sng" w="9525">
            <a:solidFill>
              <a:srgbClr val="000000"/>
            </a:solidFill>
            <a:prstDash val="solid"/>
            <a:miter lim="400000"/>
            <a:headEnd len="sm" w="sm" type="none"/>
            <a:tailEnd len="sm" w="sm" type="none"/>
          </a:ln>
        </p:spPr>
      </p:pic>
      <p:sp>
        <p:nvSpPr>
          <p:cNvPr id="226" name="Google Shape;226;p24"/>
          <p:cNvSpPr txBox="1"/>
          <p:nvPr/>
        </p:nvSpPr>
        <p:spPr>
          <a:xfrm>
            <a:off x="101875" y="1873277"/>
            <a:ext cx="892800" cy="626400"/>
          </a:xfrm>
          <a:prstGeom prst="rect">
            <a:avLst/>
          </a:prstGeom>
          <a:noFill/>
          <a:ln>
            <a:noFill/>
          </a:ln>
        </p:spPr>
        <p:txBody>
          <a:bodyPr anchorCtr="0" anchor="ctr" bIns="38100" lIns="38100" spcFirstLastPara="1" rIns="38100" wrap="square" tIns="38100">
            <a:noAutofit/>
          </a:bodyPr>
          <a:lstStyle/>
          <a:p>
            <a:pPr indent="0" lvl="1" marL="0" marR="0" rtl="0" algn="ctr">
              <a:lnSpc>
                <a:spcPct val="100000"/>
              </a:lnSpc>
              <a:spcBef>
                <a:spcPts val="0"/>
              </a:spcBef>
              <a:spcAft>
                <a:spcPts val="0"/>
              </a:spcAft>
              <a:buClr>
                <a:srgbClr val="FFAE00"/>
              </a:buClr>
              <a:buSzPts val="1000"/>
              <a:buFont typeface="Calibri"/>
              <a:buNone/>
            </a:pPr>
            <a:r>
              <a:rPr i="0" lang="fr" sz="900" u="none" cap="none" strike="noStrike">
                <a:solidFill>
                  <a:schemeClr val="dk1"/>
                </a:solidFill>
                <a:latin typeface="Source Sans Pro"/>
                <a:ea typeface="Source Sans Pro"/>
                <a:cs typeface="Source Sans Pro"/>
                <a:sym typeface="Source Sans Pro"/>
              </a:rPr>
              <a:t>Managed Inference on AWS</a:t>
            </a:r>
            <a:r>
              <a:rPr lang="fr" sz="900">
                <a:solidFill>
                  <a:schemeClr val="dk1"/>
                </a:solidFill>
                <a:latin typeface="Source Sans Pro"/>
                <a:ea typeface="Source Sans Pro"/>
                <a:cs typeface="Source Sans Pro"/>
                <a:sym typeface="Source Sans Pro"/>
              </a:rPr>
              <a:t>, </a:t>
            </a:r>
            <a:r>
              <a:rPr i="0" lang="fr" sz="900" u="none" cap="none" strike="noStrike">
                <a:solidFill>
                  <a:schemeClr val="dk1"/>
                </a:solidFill>
                <a:latin typeface="Source Sans Pro"/>
                <a:ea typeface="Source Sans Pro"/>
                <a:cs typeface="Source Sans Pro"/>
                <a:sym typeface="Source Sans Pro"/>
              </a:rPr>
              <a:t>Azure and GCP</a:t>
            </a:r>
            <a:endParaRPr sz="900">
              <a:solidFill>
                <a:schemeClr val="dk1"/>
              </a:solidFill>
              <a:latin typeface="Source Sans Pro"/>
              <a:ea typeface="Source Sans Pro"/>
              <a:cs typeface="Source Sans Pro"/>
              <a:sym typeface="Source Sans Pro"/>
            </a:endParaRPr>
          </a:p>
        </p:txBody>
      </p:sp>
      <p:sp>
        <p:nvSpPr>
          <p:cNvPr id="227" name="Google Shape;227;p24"/>
          <p:cNvSpPr txBox="1"/>
          <p:nvPr/>
        </p:nvSpPr>
        <p:spPr>
          <a:xfrm>
            <a:off x="928120" y="4152765"/>
            <a:ext cx="1408500" cy="6264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Hosted ML applications</a:t>
            </a:r>
            <a:endParaRPr sz="900">
              <a:solidFill>
                <a:schemeClr val="dk1"/>
              </a:solidFill>
              <a:latin typeface="Source Sans Pro"/>
              <a:ea typeface="Source Sans Pro"/>
              <a:cs typeface="Source Sans Pro"/>
              <a:sym typeface="Source Sans Pro"/>
            </a:endParaRPr>
          </a:p>
        </p:txBody>
      </p:sp>
      <p:sp>
        <p:nvSpPr>
          <p:cNvPr id="228" name="Google Shape;228;p24"/>
          <p:cNvSpPr txBox="1"/>
          <p:nvPr/>
        </p:nvSpPr>
        <p:spPr>
          <a:xfrm>
            <a:off x="5888101" y="4539552"/>
            <a:ext cx="1611000" cy="4179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HW-accelerated </a:t>
            </a:r>
            <a:br>
              <a:rPr i="0" lang="fr" sz="900" u="none" cap="none" strike="noStrike">
                <a:solidFill>
                  <a:schemeClr val="dk1"/>
                </a:solidFill>
                <a:latin typeface="Source Sans Pro"/>
                <a:ea typeface="Source Sans Pro"/>
                <a:cs typeface="Source Sans Pro"/>
                <a:sym typeface="Source Sans Pro"/>
              </a:rPr>
            </a:br>
            <a:r>
              <a:rPr i="0" lang="fr" sz="900" u="none" cap="none" strike="noStrike">
                <a:solidFill>
                  <a:schemeClr val="dk1"/>
                </a:solidFill>
                <a:latin typeface="Source Sans Pro"/>
                <a:ea typeface="Source Sans Pro"/>
                <a:cs typeface="Source Sans Pro"/>
                <a:sym typeface="Source Sans Pro"/>
              </a:rPr>
              <a:t>training &amp; inference</a:t>
            </a:r>
            <a:endParaRPr sz="900">
              <a:solidFill>
                <a:schemeClr val="dk1"/>
              </a:solidFill>
              <a:latin typeface="Source Sans Pro"/>
              <a:ea typeface="Source Sans Pro"/>
              <a:cs typeface="Source Sans Pro"/>
              <a:sym typeface="Source Sans Pro"/>
            </a:endParaRPr>
          </a:p>
        </p:txBody>
      </p:sp>
      <p:pic>
        <p:nvPicPr>
          <p:cNvPr descr="Image" id="229" name="Google Shape;229;p24"/>
          <p:cNvPicPr preferRelativeResize="0"/>
          <p:nvPr/>
        </p:nvPicPr>
        <p:blipFill rotWithShape="1">
          <a:blip r:embed="rId4">
            <a:alphaModFix/>
          </a:blip>
          <a:srcRect b="0" l="0" r="0" t="0"/>
          <a:stretch/>
        </p:blipFill>
        <p:spPr>
          <a:xfrm>
            <a:off x="4505707" y="3282751"/>
            <a:ext cx="1031127" cy="189810"/>
          </a:xfrm>
          <a:prstGeom prst="rect">
            <a:avLst/>
          </a:prstGeom>
          <a:noFill/>
          <a:ln cap="flat" cmpd="sng" w="9525">
            <a:solidFill>
              <a:srgbClr val="000000"/>
            </a:solidFill>
            <a:prstDash val="solid"/>
            <a:miter lim="400000"/>
            <a:headEnd len="sm" w="sm" type="none"/>
            <a:tailEnd len="sm" w="sm" type="none"/>
          </a:ln>
        </p:spPr>
      </p:pic>
      <p:sp>
        <p:nvSpPr>
          <p:cNvPr id="230" name="Google Shape;230;p24"/>
          <p:cNvSpPr/>
          <p:nvPr/>
        </p:nvSpPr>
        <p:spPr>
          <a:xfrm>
            <a:off x="2060469" y="2555609"/>
            <a:ext cx="1152600" cy="484200"/>
          </a:xfrm>
          <a:prstGeom prst="roundRect">
            <a:avLst>
              <a:gd fmla="val 1445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100"/>
              <a:buFont typeface="Calibri"/>
              <a:buNone/>
            </a:pPr>
            <a:r>
              <a:rPr i="0" lang="fr" sz="1100" u="none" cap="none" strike="noStrike">
                <a:solidFill>
                  <a:srgbClr val="000000"/>
                </a:solidFill>
                <a:latin typeface="Source Sans Pro"/>
                <a:ea typeface="Source Sans Pro"/>
                <a:cs typeface="Source Sans Pro"/>
                <a:sym typeface="Source Sans Pro"/>
              </a:rPr>
              <a:t>Deploy</a:t>
            </a:r>
            <a:endParaRPr sz="500">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100"/>
              <a:buFont typeface="Calibri"/>
              <a:buNone/>
            </a:pPr>
            <a:r>
              <a:rPr i="0" lang="fr" sz="1100" u="none" cap="none" strike="noStrike">
                <a:solidFill>
                  <a:srgbClr val="000000"/>
                </a:solidFill>
                <a:latin typeface="Source Sans Pro"/>
                <a:ea typeface="Source Sans Pro"/>
                <a:cs typeface="Source Sans Pro"/>
                <a:sym typeface="Source Sans Pro"/>
              </a:rPr>
              <a:t>anywhere</a:t>
            </a:r>
            <a:endParaRPr sz="500">
              <a:latin typeface="Source Sans Pro"/>
              <a:ea typeface="Source Sans Pro"/>
              <a:cs typeface="Source Sans Pro"/>
              <a:sym typeface="Source Sans Pro"/>
            </a:endParaRPr>
          </a:p>
        </p:txBody>
      </p:sp>
      <p:sp>
        <p:nvSpPr>
          <p:cNvPr id="231" name="Google Shape;231;p24"/>
          <p:cNvSpPr/>
          <p:nvPr/>
        </p:nvSpPr>
        <p:spPr>
          <a:xfrm>
            <a:off x="7425541" y="1637120"/>
            <a:ext cx="1152600" cy="417900"/>
          </a:xfrm>
          <a:prstGeom prst="roundRect">
            <a:avLst>
              <a:gd fmla="val 1595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300"/>
              <a:buFont typeface="Calibri"/>
              <a:buNone/>
            </a:pPr>
            <a:r>
              <a:rPr b="0" i="0" lang="fr" sz="1300" u="none" cap="none" strike="noStrike">
                <a:solidFill>
                  <a:srgbClr val="000000"/>
                </a:solidFill>
                <a:latin typeface="Calibri"/>
                <a:ea typeface="Calibri"/>
                <a:cs typeface="Calibri"/>
                <a:sym typeface="Calibri"/>
              </a:rPr>
              <a:t>Open Datasets</a:t>
            </a:r>
            <a:endParaRPr sz="500"/>
          </a:p>
        </p:txBody>
      </p:sp>
      <p:sp>
        <p:nvSpPr>
          <p:cNvPr id="232" name="Google Shape;232;p24"/>
          <p:cNvSpPr/>
          <p:nvPr/>
        </p:nvSpPr>
        <p:spPr>
          <a:xfrm>
            <a:off x="7477593" y="3767969"/>
            <a:ext cx="1066800" cy="417900"/>
          </a:xfrm>
          <a:prstGeom prst="roundRect">
            <a:avLst>
              <a:gd fmla="val 1595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300"/>
              <a:buFont typeface="Calibri"/>
              <a:buNone/>
            </a:pPr>
            <a:r>
              <a:rPr b="0" i="0" lang="fr" sz="1300" u="none" cap="none" strike="noStrike">
                <a:solidFill>
                  <a:srgbClr val="000000"/>
                </a:solidFill>
                <a:latin typeface="Calibri"/>
                <a:ea typeface="Calibri"/>
                <a:cs typeface="Calibri"/>
                <a:sym typeface="Calibri"/>
              </a:rPr>
              <a:t>Open Models</a:t>
            </a:r>
            <a:endParaRPr sz="500"/>
          </a:p>
        </p:txBody>
      </p:sp>
      <p:sp>
        <p:nvSpPr>
          <p:cNvPr id="233" name="Google Shape;233;p24"/>
          <p:cNvSpPr/>
          <p:nvPr/>
        </p:nvSpPr>
        <p:spPr>
          <a:xfrm>
            <a:off x="4408915" y="3522365"/>
            <a:ext cx="1224600" cy="234600"/>
          </a:xfrm>
          <a:prstGeom prst="roundRect">
            <a:avLst>
              <a:gd fmla="val 2922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100"/>
              <a:buFont typeface="Courier New"/>
              <a:buNone/>
            </a:pPr>
            <a:r>
              <a:rPr i="0" lang="fr" sz="1100" u="none" cap="none" strike="noStrike">
                <a:solidFill>
                  <a:srgbClr val="000000"/>
                </a:solidFill>
                <a:latin typeface="Source Sans Pro"/>
                <a:ea typeface="Source Sans Pro"/>
                <a:cs typeface="Source Sans Pro"/>
                <a:sym typeface="Source Sans Pro"/>
              </a:rPr>
              <a:t>Transformers</a:t>
            </a:r>
            <a:endParaRPr sz="500">
              <a:latin typeface="Source Sans Pro"/>
              <a:ea typeface="Source Sans Pro"/>
              <a:cs typeface="Source Sans Pro"/>
              <a:sym typeface="Source Sans Pro"/>
            </a:endParaRPr>
          </a:p>
        </p:txBody>
      </p:sp>
      <p:sp>
        <p:nvSpPr>
          <p:cNvPr id="234" name="Google Shape;234;p24"/>
          <p:cNvSpPr/>
          <p:nvPr/>
        </p:nvSpPr>
        <p:spPr>
          <a:xfrm>
            <a:off x="4408915" y="3778654"/>
            <a:ext cx="1224600" cy="234000"/>
          </a:xfrm>
          <a:prstGeom prst="roundRect">
            <a:avLst>
              <a:gd fmla="val 29326"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100"/>
              <a:buFont typeface="Courier New"/>
              <a:buNone/>
            </a:pPr>
            <a:r>
              <a:rPr i="0" lang="fr" sz="1100" u="none" cap="none" strike="noStrike">
                <a:solidFill>
                  <a:srgbClr val="000000"/>
                </a:solidFill>
                <a:latin typeface="Source Sans Pro"/>
                <a:ea typeface="Source Sans Pro"/>
                <a:cs typeface="Source Sans Pro"/>
                <a:sym typeface="Source Sans Pro"/>
              </a:rPr>
              <a:t>Accelerate</a:t>
            </a:r>
            <a:endParaRPr sz="500">
              <a:latin typeface="Source Sans Pro"/>
              <a:ea typeface="Source Sans Pro"/>
              <a:cs typeface="Source Sans Pro"/>
              <a:sym typeface="Source Sans Pro"/>
            </a:endParaRPr>
          </a:p>
        </p:txBody>
      </p:sp>
      <p:sp>
        <p:nvSpPr>
          <p:cNvPr id="235" name="Google Shape;235;p24"/>
          <p:cNvSpPr/>
          <p:nvPr/>
        </p:nvSpPr>
        <p:spPr>
          <a:xfrm>
            <a:off x="4408915" y="4318615"/>
            <a:ext cx="1224600" cy="234600"/>
          </a:xfrm>
          <a:prstGeom prst="roundRect">
            <a:avLst>
              <a:gd fmla="val 2922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100"/>
              <a:buFont typeface="Courier New"/>
              <a:buNone/>
            </a:pPr>
            <a:r>
              <a:rPr i="0" lang="fr" sz="1100" u="none" cap="none" strike="noStrike">
                <a:solidFill>
                  <a:srgbClr val="000000"/>
                </a:solidFill>
                <a:latin typeface="Source Sans Pro"/>
                <a:ea typeface="Source Sans Pro"/>
                <a:cs typeface="Source Sans Pro"/>
                <a:sym typeface="Source Sans Pro"/>
              </a:rPr>
              <a:t>Optimum</a:t>
            </a:r>
            <a:endParaRPr sz="500">
              <a:latin typeface="Source Sans Pro"/>
              <a:ea typeface="Source Sans Pro"/>
              <a:cs typeface="Source Sans Pro"/>
              <a:sym typeface="Source Sans Pro"/>
            </a:endParaRPr>
          </a:p>
        </p:txBody>
      </p:sp>
      <p:pic>
        <p:nvPicPr>
          <p:cNvPr descr="Image" id="236" name="Google Shape;236;p24"/>
          <p:cNvPicPr preferRelativeResize="0"/>
          <p:nvPr/>
        </p:nvPicPr>
        <p:blipFill rotWithShape="1">
          <a:blip r:embed="rId5">
            <a:alphaModFix/>
          </a:blip>
          <a:srcRect b="0" l="0" r="0" t="0"/>
          <a:stretch/>
        </p:blipFill>
        <p:spPr>
          <a:xfrm>
            <a:off x="274591" y="2627758"/>
            <a:ext cx="1699207" cy="339842"/>
          </a:xfrm>
          <a:prstGeom prst="rect">
            <a:avLst/>
          </a:prstGeom>
          <a:noFill/>
          <a:ln cap="flat" cmpd="sng" w="12700">
            <a:solidFill>
              <a:srgbClr val="000000"/>
            </a:solidFill>
            <a:prstDash val="solid"/>
            <a:miter lim="400000"/>
            <a:headEnd len="sm" w="sm" type="none"/>
            <a:tailEnd len="sm" w="sm" type="none"/>
          </a:ln>
        </p:spPr>
      </p:pic>
      <p:sp>
        <p:nvSpPr>
          <p:cNvPr id="237" name="Google Shape;237;p24"/>
          <p:cNvSpPr/>
          <p:nvPr/>
        </p:nvSpPr>
        <p:spPr>
          <a:xfrm>
            <a:off x="4408915" y="4053158"/>
            <a:ext cx="1224600" cy="234600"/>
          </a:xfrm>
          <a:prstGeom prst="roundRect">
            <a:avLst>
              <a:gd fmla="val 29222" name="adj"/>
            </a:avLst>
          </a:prstGeom>
          <a:solidFill>
            <a:srgbClr val="FFFFFF"/>
          </a:solidFill>
          <a:ln cap="flat" cmpd="sng" w="9525">
            <a:solidFill>
              <a:srgbClr val="000000"/>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100"/>
              <a:buFont typeface="Courier New"/>
              <a:buNone/>
            </a:pPr>
            <a:r>
              <a:rPr i="0" lang="fr" sz="1100" u="none" cap="none" strike="noStrike">
                <a:solidFill>
                  <a:srgbClr val="000000"/>
                </a:solidFill>
                <a:latin typeface="Source Sans Pro"/>
                <a:ea typeface="Source Sans Pro"/>
                <a:cs typeface="Source Sans Pro"/>
                <a:sym typeface="Source Sans Pro"/>
              </a:rPr>
              <a:t>Diffusers</a:t>
            </a:r>
            <a:endParaRPr sz="500">
              <a:latin typeface="Source Sans Pro"/>
              <a:ea typeface="Source Sans Pro"/>
              <a:cs typeface="Source Sans Pro"/>
              <a:sym typeface="Source Sans Pro"/>
            </a:endParaRPr>
          </a:p>
        </p:txBody>
      </p:sp>
      <p:pic>
        <p:nvPicPr>
          <p:cNvPr descr="Image" id="238" name="Google Shape;238;p24"/>
          <p:cNvPicPr preferRelativeResize="0"/>
          <p:nvPr/>
        </p:nvPicPr>
        <p:blipFill rotWithShape="1">
          <a:blip r:embed="rId6">
            <a:alphaModFix/>
          </a:blip>
          <a:srcRect b="0" l="0" r="0" t="0"/>
          <a:stretch/>
        </p:blipFill>
        <p:spPr>
          <a:xfrm>
            <a:off x="509458" y="3021641"/>
            <a:ext cx="1229473" cy="209791"/>
          </a:xfrm>
          <a:prstGeom prst="rect">
            <a:avLst/>
          </a:prstGeom>
          <a:noFill/>
          <a:ln cap="flat" cmpd="sng" w="12700">
            <a:solidFill>
              <a:srgbClr val="000000"/>
            </a:solidFill>
            <a:prstDash val="solid"/>
            <a:miter lim="400000"/>
            <a:headEnd len="sm" w="sm" type="none"/>
            <a:tailEnd len="sm" w="sm" type="none"/>
          </a:ln>
        </p:spPr>
      </p:pic>
      <p:pic>
        <p:nvPicPr>
          <p:cNvPr descr="Image" id="239" name="Google Shape;239;p24"/>
          <p:cNvPicPr preferRelativeResize="0"/>
          <p:nvPr/>
        </p:nvPicPr>
        <p:blipFill rotWithShape="1">
          <a:blip r:embed="rId7">
            <a:alphaModFix/>
          </a:blip>
          <a:srcRect b="0" l="17060" r="0" t="97628"/>
          <a:stretch/>
        </p:blipFill>
        <p:spPr>
          <a:xfrm>
            <a:off x="4350709" y="2295190"/>
            <a:ext cx="892740" cy="19146"/>
          </a:xfrm>
          <a:prstGeom prst="rect">
            <a:avLst/>
          </a:prstGeom>
          <a:noFill/>
          <a:ln>
            <a:noFill/>
          </a:ln>
        </p:spPr>
      </p:pic>
      <p:sp>
        <p:nvSpPr>
          <p:cNvPr id="224" name="Google Shape;224;p24"/>
          <p:cNvSpPr/>
          <p:nvPr/>
        </p:nvSpPr>
        <p:spPr>
          <a:xfrm>
            <a:off x="3321937" y="1250078"/>
            <a:ext cx="3603000" cy="1274700"/>
          </a:xfrm>
          <a:prstGeom prst="roundRect">
            <a:avLst>
              <a:gd fmla="val 12693" name="adj"/>
            </a:avLst>
          </a:prstGeom>
          <a:solidFill>
            <a:srgbClr val="FFFFFF"/>
          </a:solid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25252"/>
              </a:buClr>
              <a:buSzPts val="800"/>
              <a:buFont typeface="Avenir"/>
              <a:buNone/>
            </a:pPr>
            <a:r>
              <a:t/>
            </a:r>
            <a:endParaRPr b="0" i="0" sz="800" u="none" cap="none" strike="noStrike">
              <a:solidFill>
                <a:srgbClr val="525252"/>
              </a:solidFill>
              <a:latin typeface="Avenir"/>
              <a:ea typeface="Avenir"/>
              <a:cs typeface="Avenir"/>
              <a:sym typeface="Avenir"/>
            </a:endParaRPr>
          </a:p>
        </p:txBody>
      </p:sp>
      <p:pic>
        <p:nvPicPr>
          <p:cNvPr descr="Image" id="240" name="Google Shape;240;p24"/>
          <p:cNvPicPr preferRelativeResize="0"/>
          <p:nvPr/>
        </p:nvPicPr>
        <p:blipFill rotWithShape="1">
          <a:blip r:embed="rId8">
            <a:alphaModFix/>
          </a:blip>
          <a:srcRect b="0" l="0" r="0" t="0"/>
          <a:stretch/>
        </p:blipFill>
        <p:spPr>
          <a:xfrm>
            <a:off x="5432706" y="1772593"/>
            <a:ext cx="472940" cy="472940"/>
          </a:xfrm>
          <a:prstGeom prst="rect">
            <a:avLst/>
          </a:prstGeom>
          <a:noFill/>
          <a:ln>
            <a:noFill/>
          </a:ln>
        </p:spPr>
      </p:pic>
      <p:sp>
        <p:nvSpPr>
          <p:cNvPr id="241" name="Google Shape;241;p24"/>
          <p:cNvSpPr txBox="1"/>
          <p:nvPr/>
        </p:nvSpPr>
        <p:spPr>
          <a:xfrm>
            <a:off x="5255025" y="1267288"/>
            <a:ext cx="837900" cy="6543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b="0" i="0" lang="fr" sz="900" u="none" cap="none" strike="noStrike">
                <a:solidFill>
                  <a:schemeClr val="dk1"/>
                </a:solidFill>
                <a:latin typeface="Calibri"/>
                <a:ea typeface="Calibri"/>
                <a:cs typeface="Calibri"/>
                <a:sym typeface="Calibri"/>
              </a:rPr>
              <a:t>Amazon</a:t>
            </a:r>
            <a:br>
              <a:rPr b="0" i="0" lang="fr" sz="900" u="none" cap="none" strike="noStrike">
                <a:solidFill>
                  <a:schemeClr val="dk1"/>
                </a:solidFill>
                <a:latin typeface="Calibri"/>
                <a:ea typeface="Calibri"/>
                <a:cs typeface="Calibri"/>
                <a:sym typeface="Calibri"/>
              </a:rPr>
            </a:br>
            <a:r>
              <a:rPr b="0" i="0" lang="fr" sz="900" u="none" cap="none" strike="noStrike">
                <a:solidFill>
                  <a:schemeClr val="dk1"/>
                </a:solidFill>
                <a:latin typeface="Calibri"/>
                <a:ea typeface="Calibri"/>
                <a:cs typeface="Calibri"/>
                <a:sym typeface="Calibri"/>
              </a:rPr>
              <a:t>SageMaker</a:t>
            </a:r>
            <a:endParaRPr sz="900">
              <a:solidFill>
                <a:schemeClr val="dk1"/>
              </a:solidFill>
            </a:endParaRPr>
          </a:p>
        </p:txBody>
      </p:sp>
      <p:pic>
        <p:nvPicPr>
          <p:cNvPr descr="Image" id="242" name="Google Shape;242;p24"/>
          <p:cNvPicPr preferRelativeResize="0"/>
          <p:nvPr/>
        </p:nvPicPr>
        <p:blipFill rotWithShape="1">
          <a:blip r:embed="rId9">
            <a:alphaModFix/>
          </a:blip>
          <a:srcRect b="0" l="0" r="0" t="0"/>
          <a:stretch/>
        </p:blipFill>
        <p:spPr>
          <a:xfrm>
            <a:off x="4596538" y="1820408"/>
            <a:ext cx="363175" cy="390776"/>
          </a:xfrm>
          <a:prstGeom prst="rect">
            <a:avLst/>
          </a:prstGeom>
          <a:noFill/>
          <a:ln>
            <a:noFill/>
          </a:ln>
        </p:spPr>
      </p:pic>
      <p:sp>
        <p:nvSpPr>
          <p:cNvPr id="243" name="Google Shape;243;p24"/>
          <p:cNvSpPr txBox="1"/>
          <p:nvPr/>
        </p:nvSpPr>
        <p:spPr>
          <a:xfrm>
            <a:off x="3990281" y="1298866"/>
            <a:ext cx="1575600" cy="5910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Hugging Face</a:t>
            </a:r>
            <a:br>
              <a:rPr i="0" lang="fr" sz="900" u="none" cap="none" strike="noStrike">
                <a:solidFill>
                  <a:schemeClr val="dk1"/>
                </a:solidFill>
                <a:latin typeface="Source Sans Pro"/>
                <a:ea typeface="Source Sans Pro"/>
                <a:cs typeface="Source Sans Pro"/>
                <a:sym typeface="Source Sans Pro"/>
              </a:rPr>
            </a:br>
            <a:r>
              <a:rPr i="0" lang="fr" sz="900" u="none" cap="none" strike="noStrike">
                <a:solidFill>
                  <a:schemeClr val="dk1"/>
                </a:solidFill>
                <a:latin typeface="Source Sans Pro"/>
                <a:ea typeface="Source Sans Pro"/>
                <a:cs typeface="Source Sans Pro"/>
                <a:sym typeface="Source Sans Pro"/>
              </a:rPr>
              <a:t>on Azure</a:t>
            </a:r>
            <a:endParaRPr sz="900">
              <a:solidFill>
                <a:schemeClr val="dk1"/>
              </a:solidFill>
              <a:latin typeface="Source Sans Pro"/>
              <a:ea typeface="Source Sans Pro"/>
              <a:cs typeface="Source Sans Pro"/>
              <a:sym typeface="Source Sans Pro"/>
            </a:endParaRPr>
          </a:p>
        </p:txBody>
      </p:sp>
      <p:sp>
        <p:nvSpPr>
          <p:cNvPr id="244" name="Google Shape;244;p24"/>
          <p:cNvSpPr txBox="1"/>
          <p:nvPr/>
        </p:nvSpPr>
        <p:spPr>
          <a:xfrm>
            <a:off x="3145264" y="1298866"/>
            <a:ext cx="1575600" cy="5910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NVIDIA</a:t>
            </a:r>
            <a:endParaRPr sz="9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DGX Cloud</a:t>
            </a:r>
            <a:endParaRPr sz="900">
              <a:solidFill>
                <a:schemeClr val="dk1"/>
              </a:solidFill>
              <a:latin typeface="Source Sans Pro"/>
              <a:ea typeface="Source Sans Pro"/>
              <a:cs typeface="Source Sans Pro"/>
              <a:sym typeface="Source Sans Pro"/>
            </a:endParaRPr>
          </a:p>
        </p:txBody>
      </p:sp>
      <p:sp>
        <p:nvSpPr>
          <p:cNvPr id="245" name="Google Shape;245;p24"/>
          <p:cNvSpPr txBox="1"/>
          <p:nvPr/>
        </p:nvSpPr>
        <p:spPr>
          <a:xfrm>
            <a:off x="4241320" y="2303048"/>
            <a:ext cx="2014200" cy="6933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Cloud Platforms</a:t>
            </a:r>
            <a:endParaRPr sz="900">
              <a:solidFill>
                <a:schemeClr val="dk1"/>
              </a:solidFill>
              <a:latin typeface="Source Sans Pro"/>
              <a:ea typeface="Source Sans Pro"/>
              <a:cs typeface="Source Sans Pro"/>
              <a:sym typeface="Source Sans Pro"/>
            </a:endParaRPr>
          </a:p>
        </p:txBody>
      </p:sp>
      <p:pic>
        <p:nvPicPr>
          <p:cNvPr descr="Image" id="246" name="Google Shape;246;p24"/>
          <p:cNvPicPr preferRelativeResize="0"/>
          <p:nvPr/>
        </p:nvPicPr>
        <p:blipFill rotWithShape="1">
          <a:blip r:embed="rId10">
            <a:alphaModFix/>
          </a:blip>
          <a:srcRect b="0" l="0" r="0" t="0"/>
          <a:stretch/>
        </p:blipFill>
        <p:spPr>
          <a:xfrm>
            <a:off x="6222407" y="1832297"/>
            <a:ext cx="487607" cy="391711"/>
          </a:xfrm>
          <a:prstGeom prst="rect">
            <a:avLst/>
          </a:prstGeom>
          <a:noFill/>
          <a:ln>
            <a:noFill/>
          </a:ln>
        </p:spPr>
      </p:pic>
      <p:sp>
        <p:nvSpPr>
          <p:cNvPr id="247" name="Google Shape;247;p24"/>
          <p:cNvSpPr txBox="1"/>
          <p:nvPr/>
        </p:nvSpPr>
        <p:spPr>
          <a:xfrm>
            <a:off x="5898990" y="1298877"/>
            <a:ext cx="1152600" cy="591000"/>
          </a:xfrm>
          <a:prstGeom prst="rect">
            <a:avLst/>
          </a:prstGeom>
          <a:no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Google</a:t>
            </a:r>
            <a:endParaRPr sz="9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FFAE00"/>
              </a:buClr>
              <a:buSzPts val="1100"/>
              <a:buFont typeface="Calibri"/>
              <a:buNone/>
            </a:pPr>
            <a:r>
              <a:rPr i="0" lang="fr" sz="900" u="none" cap="none" strike="noStrike">
                <a:solidFill>
                  <a:schemeClr val="dk1"/>
                </a:solidFill>
                <a:latin typeface="Source Sans Pro"/>
                <a:ea typeface="Source Sans Pro"/>
                <a:cs typeface="Source Sans Pro"/>
                <a:sym typeface="Source Sans Pro"/>
              </a:rPr>
              <a:t> Cloud</a:t>
            </a:r>
            <a:endParaRPr sz="900">
              <a:solidFill>
                <a:schemeClr val="dk1"/>
              </a:solidFill>
              <a:latin typeface="Source Sans Pro"/>
              <a:ea typeface="Source Sans Pro"/>
              <a:cs typeface="Source Sans Pro"/>
              <a:sym typeface="Source Sans Pro"/>
            </a:endParaRPr>
          </a:p>
        </p:txBody>
      </p:sp>
      <p:pic>
        <p:nvPicPr>
          <p:cNvPr descr="M-Cpg2N1pRfRMMjQ-IsvRQVo56T0z819d9Zo29TG_q4NL8RXld7A8ZbHmSAkwwkq1VHTOqcuIbBQSiv4U29ro0VU428-CmpjT4Rqz9gzXqmkvPkwZ10XIjaOYu9c6QMcr5kI6qEz-khtcdEdlLJc-Q=s2048.png" id="248" name="Google Shape;248;p24"/>
          <p:cNvPicPr preferRelativeResize="0"/>
          <p:nvPr/>
        </p:nvPicPr>
        <p:blipFill rotWithShape="1">
          <a:blip r:embed="rId11">
            <a:alphaModFix/>
          </a:blip>
          <a:srcRect b="1842" l="965" r="5313" t="1707"/>
          <a:stretch/>
        </p:blipFill>
        <p:spPr>
          <a:xfrm>
            <a:off x="4846794" y="4681949"/>
            <a:ext cx="323397" cy="199371"/>
          </a:xfrm>
          <a:custGeom>
            <a:rect b="b" l="l" r="r" t="t"/>
            <a:pathLst>
              <a:path extrusionOk="0" h="21455" w="21417">
                <a:moveTo>
                  <a:pt x="3430" y="11"/>
                </a:moveTo>
                <a:cubicBezTo>
                  <a:pt x="2962" y="39"/>
                  <a:pt x="2527" y="142"/>
                  <a:pt x="2178" y="299"/>
                </a:cubicBezTo>
                <a:cubicBezTo>
                  <a:pt x="1977" y="451"/>
                  <a:pt x="1831" y="588"/>
                  <a:pt x="1715" y="716"/>
                </a:cubicBezTo>
                <a:cubicBezTo>
                  <a:pt x="1696" y="737"/>
                  <a:pt x="1673" y="759"/>
                  <a:pt x="1656" y="780"/>
                </a:cubicBezTo>
                <a:cubicBezTo>
                  <a:pt x="1552" y="908"/>
                  <a:pt x="1479" y="1026"/>
                  <a:pt x="1439" y="1164"/>
                </a:cubicBezTo>
                <a:cubicBezTo>
                  <a:pt x="1437" y="1222"/>
                  <a:pt x="1439" y="1269"/>
                  <a:pt x="1439" y="1340"/>
                </a:cubicBezTo>
                <a:cubicBezTo>
                  <a:pt x="1439" y="1675"/>
                  <a:pt x="1448" y="1949"/>
                  <a:pt x="1469" y="1949"/>
                </a:cubicBezTo>
                <a:cubicBezTo>
                  <a:pt x="1490" y="1949"/>
                  <a:pt x="1796" y="1794"/>
                  <a:pt x="2149" y="1597"/>
                </a:cubicBezTo>
                <a:cubicBezTo>
                  <a:pt x="3360" y="919"/>
                  <a:pt x="4607" y="1235"/>
                  <a:pt x="4958" y="2301"/>
                </a:cubicBezTo>
                <a:cubicBezTo>
                  <a:pt x="5130" y="2825"/>
                  <a:pt x="5242" y="4743"/>
                  <a:pt x="5106" y="4880"/>
                </a:cubicBezTo>
                <a:cubicBezTo>
                  <a:pt x="5044" y="4942"/>
                  <a:pt x="4598" y="4910"/>
                  <a:pt x="4120" y="4800"/>
                </a:cubicBezTo>
                <a:cubicBezTo>
                  <a:pt x="3425" y="4640"/>
                  <a:pt x="2837" y="4698"/>
                  <a:pt x="2356" y="4928"/>
                </a:cubicBezTo>
                <a:cubicBezTo>
                  <a:pt x="2260" y="4979"/>
                  <a:pt x="2168" y="5040"/>
                  <a:pt x="2080" y="5104"/>
                </a:cubicBezTo>
                <a:cubicBezTo>
                  <a:pt x="2002" y="5159"/>
                  <a:pt x="1924" y="5199"/>
                  <a:pt x="1853" y="5264"/>
                </a:cubicBezTo>
                <a:cubicBezTo>
                  <a:pt x="1850" y="5267"/>
                  <a:pt x="1846" y="5261"/>
                  <a:pt x="1843" y="5264"/>
                </a:cubicBezTo>
                <a:cubicBezTo>
                  <a:pt x="1803" y="5303"/>
                  <a:pt x="1773" y="5367"/>
                  <a:pt x="1735" y="5408"/>
                </a:cubicBezTo>
                <a:cubicBezTo>
                  <a:pt x="1734" y="5409"/>
                  <a:pt x="1726" y="5408"/>
                  <a:pt x="1725" y="5408"/>
                </a:cubicBezTo>
                <a:cubicBezTo>
                  <a:pt x="1255" y="5945"/>
                  <a:pt x="996" y="6760"/>
                  <a:pt x="996" y="7859"/>
                </a:cubicBezTo>
                <a:cubicBezTo>
                  <a:pt x="996" y="9376"/>
                  <a:pt x="1330" y="10305"/>
                  <a:pt x="2041" y="10710"/>
                </a:cubicBezTo>
                <a:cubicBezTo>
                  <a:pt x="2874" y="11185"/>
                  <a:pt x="4020" y="10823"/>
                  <a:pt x="4771" y="9845"/>
                </a:cubicBezTo>
                <a:lnTo>
                  <a:pt x="5175" y="9300"/>
                </a:lnTo>
                <a:lnTo>
                  <a:pt x="5421" y="10021"/>
                </a:lnTo>
                <a:cubicBezTo>
                  <a:pt x="5696" y="10818"/>
                  <a:pt x="5892" y="10897"/>
                  <a:pt x="6279" y="10373"/>
                </a:cubicBezTo>
                <a:cubicBezTo>
                  <a:pt x="6533" y="10029"/>
                  <a:pt x="6531" y="10006"/>
                  <a:pt x="6357" y="9300"/>
                </a:cubicBezTo>
                <a:cubicBezTo>
                  <a:pt x="6223" y="8754"/>
                  <a:pt x="6180" y="7962"/>
                  <a:pt x="6180" y="6001"/>
                </a:cubicBezTo>
                <a:cubicBezTo>
                  <a:pt x="6180" y="2590"/>
                  <a:pt x="6008" y="1294"/>
                  <a:pt x="5332" y="588"/>
                </a:cubicBezTo>
                <a:cubicBezTo>
                  <a:pt x="5325" y="580"/>
                  <a:pt x="5310" y="563"/>
                  <a:pt x="5303" y="556"/>
                </a:cubicBezTo>
                <a:cubicBezTo>
                  <a:pt x="5254" y="509"/>
                  <a:pt x="5210" y="458"/>
                  <a:pt x="5155" y="411"/>
                </a:cubicBezTo>
                <a:cubicBezTo>
                  <a:pt x="5150" y="407"/>
                  <a:pt x="5141" y="416"/>
                  <a:pt x="5135" y="411"/>
                </a:cubicBezTo>
                <a:cubicBezTo>
                  <a:pt x="5065" y="354"/>
                  <a:pt x="4989" y="285"/>
                  <a:pt x="4909" y="235"/>
                </a:cubicBezTo>
                <a:cubicBezTo>
                  <a:pt x="4594" y="40"/>
                  <a:pt x="4017" y="-24"/>
                  <a:pt x="3430" y="11"/>
                </a:cubicBezTo>
                <a:close/>
                <a:moveTo>
                  <a:pt x="18884" y="11"/>
                </a:moveTo>
                <a:cubicBezTo>
                  <a:pt x="18374" y="51"/>
                  <a:pt x="17991" y="214"/>
                  <a:pt x="17672" y="540"/>
                </a:cubicBezTo>
                <a:cubicBezTo>
                  <a:pt x="17668" y="543"/>
                  <a:pt x="17665" y="552"/>
                  <a:pt x="17662" y="556"/>
                </a:cubicBezTo>
                <a:cubicBezTo>
                  <a:pt x="17646" y="572"/>
                  <a:pt x="17628" y="587"/>
                  <a:pt x="17613" y="604"/>
                </a:cubicBezTo>
                <a:cubicBezTo>
                  <a:pt x="17475" y="756"/>
                  <a:pt x="17346" y="930"/>
                  <a:pt x="17228" y="1148"/>
                </a:cubicBezTo>
                <a:cubicBezTo>
                  <a:pt x="16484" y="2525"/>
                  <a:pt x="16738" y="4497"/>
                  <a:pt x="17761" y="5344"/>
                </a:cubicBezTo>
                <a:cubicBezTo>
                  <a:pt x="17984" y="5530"/>
                  <a:pt x="18520" y="5862"/>
                  <a:pt x="18963" y="6081"/>
                </a:cubicBezTo>
                <a:cubicBezTo>
                  <a:pt x="19968" y="6577"/>
                  <a:pt x="20422" y="7152"/>
                  <a:pt x="20422" y="7939"/>
                </a:cubicBezTo>
                <a:cubicBezTo>
                  <a:pt x="20422" y="8734"/>
                  <a:pt x="20173" y="9229"/>
                  <a:pt x="19594" y="9589"/>
                </a:cubicBezTo>
                <a:cubicBezTo>
                  <a:pt x="19021" y="9944"/>
                  <a:pt x="18374" y="9863"/>
                  <a:pt x="17396" y="9316"/>
                </a:cubicBezTo>
                <a:lnTo>
                  <a:pt x="17110" y="9156"/>
                </a:lnTo>
                <a:cubicBezTo>
                  <a:pt x="17107" y="9155"/>
                  <a:pt x="17103" y="9142"/>
                  <a:pt x="17100" y="9140"/>
                </a:cubicBezTo>
                <a:cubicBezTo>
                  <a:pt x="17098" y="9139"/>
                  <a:pt x="17093" y="9141"/>
                  <a:pt x="17090" y="9140"/>
                </a:cubicBezTo>
                <a:cubicBezTo>
                  <a:pt x="16975" y="9092"/>
                  <a:pt x="16831" y="9037"/>
                  <a:pt x="16775" y="9060"/>
                </a:cubicBezTo>
                <a:lnTo>
                  <a:pt x="16775" y="9589"/>
                </a:lnTo>
                <a:cubicBezTo>
                  <a:pt x="16775" y="10265"/>
                  <a:pt x="16933" y="10458"/>
                  <a:pt x="17632" y="10726"/>
                </a:cubicBezTo>
                <a:cubicBezTo>
                  <a:pt x="18316" y="10987"/>
                  <a:pt x="19584" y="10945"/>
                  <a:pt x="20106" y="10646"/>
                </a:cubicBezTo>
                <a:cubicBezTo>
                  <a:pt x="20970" y="10151"/>
                  <a:pt x="21417" y="9166"/>
                  <a:pt x="21417" y="7779"/>
                </a:cubicBezTo>
                <a:cubicBezTo>
                  <a:pt x="21417" y="7388"/>
                  <a:pt x="21385" y="7074"/>
                  <a:pt x="21328" y="6786"/>
                </a:cubicBezTo>
                <a:cubicBezTo>
                  <a:pt x="21328" y="6784"/>
                  <a:pt x="21329" y="6771"/>
                  <a:pt x="21328" y="6770"/>
                </a:cubicBezTo>
                <a:cubicBezTo>
                  <a:pt x="21317" y="6718"/>
                  <a:pt x="21312" y="6675"/>
                  <a:pt x="21299" y="6626"/>
                </a:cubicBezTo>
                <a:cubicBezTo>
                  <a:pt x="21296" y="6616"/>
                  <a:pt x="21292" y="6604"/>
                  <a:pt x="21289" y="6594"/>
                </a:cubicBezTo>
                <a:cubicBezTo>
                  <a:pt x="21274" y="6537"/>
                  <a:pt x="21258" y="6487"/>
                  <a:pt x="21240" y="6433"/>
                </a:cubicBezTo>
                <a:cubicBezTo>
                  <a:pt x="21235" y="6420"/>
                  <a:pt x="21225" y="6399"/>
                  <a:pt x="21220" y="6385"/>
                </a:cubicBezTo>
                <a:cubicBezTo>
                  <a:pt x="21191" y="6308"/>
                  <a:pt x="21157" y="6233"/>
                  <a:pt x="21121" y="6161"/>
                </a:cubicBezTo>
                <a:cubicBezTo>
                  <a:pt x="21120" y="6158"/>
                  <a:pt x="21123" y="6148"/>
                  <a:pt x="21121" y="6145"/>
                </a:cubicBezTo>
                <a:cubicBezTo>
                  <a:pt x="21097" y="6097"/>
                  <a:pt x="21071" y="6063"/>
                  <a:pt x="21042" y="6017"/>
                </a:cubicBezTo>
                <a:cubicBezTo>
                  <a:pt x="21022" y="5982"/>
                  <a:pt x="20996" y="5939"/>
                  <a:pt x="20973" y="5905"/>
                </a:cubicBezTo>
                <a:cubicBezTo>
                  <a:pt x="20673" y="5479"/>
                  <a:pt x="20191" y="5126"/>
                  <a:pt x="19426" y="4720"/>
                </a:cubicBezTo>
                <a:cubicBezTo>
                  <a:pt x="18299" y="4121"/>
                  <a:pt x="18060" y="3887"/>
                  <a:pt x="17889" y="3214"/>
                </a:cubicBezTo>
                <a:cubicBezTo>
                  <a:pt x="17735" y="2610"/>
                  <a:pt x="17838" y="2181"/>
                  <a:pt x="18283" y="1613"/>
                </a:cubicBezTo>
                <a:cubicBezTo>
                  <a:pt x="18644" y="1151"/>
                  <a:pt x="19878" y="1084"/>
                  <a:pt x="20491" y="1500"/>
                </a:cubicBezTo>
                <a:cubicBezTo>
                  <a:pt x="20738" y="1669"/>
                  <a:pt x="20879" y="1739"/>
                  <a:pt x="20964" y="1725"/>
                </a:cubicBezTo>
                <a:cubicBezTo>
                  <a:pt x="21000" y="1634"/>
                  <a:pt x="21023" y="1520"/>
                  <a:pt x="21023" y="1292"/>
                </a:cubicBezTo>
                <a:cubicBezTo>
                  <a:pt x="21023" y="1175"/>
                  <a:pt x="21012" y="1069"/>
                  <a:pt x="20993" y="972"/>
                </a:cubicBezTo>
                <a:cubicBezTo>
                  <a:pt x="20981" y="914"/>
                  <a:pt x="20955" y="849"/>
                  <a:pt x="20934" y="796"/>
                </a:cubicBezTo>
                <a:cubicBezTo>
                  <a:pt x="20925" y="770"/>
                  <a:pt x="20916" y="756"/>
                  <a:pt x="20904" y="732"/>
                </a:cubicBezTo>
                <a:cubicBezTo>
                  <a:pt x="20829" y="577"/>
                  <a:pt x="20716" y="427"/>
                  <a:pt x="20550" y="283"/>
                </a:cubicBezTo>
                <a:cubicBezTo>
                  <a:pt x="20297" y="138"/>
                  <a:pt x="19955" y="49"/>
                  <a:pt x="19446" y="11"/>
                </a:cubicBezTo>
                <a:cubicBezTo>
                  <a:pt x="19243" y="-4"/>
                  <a:pt x="19056" y="-3"/>
                  <a:pt x="18884" y="11"/>
                </a:cubicBezTo>
                <a:close/>
                <a:moveTo>
                  <a:pt x="11197" y="203"/>
                </a:moveTo>
                <a:cubicBezTo>
                  <a:pt x="11090" y="234"/>
                  <a:pt x="11003" y="285"/>
                  <a:pt x="10980" y="347"/>
                </a:cubicBezTo>
                <a:cubicBezTo>
                  <a:pt x="10903" y="550"/>
                  <a:pt x="9869" y="7497"/>
                  <a:pt x="9807" y="8227"/>
                </a:cubicBezTo>
                <a:cubicBezTo>
                  <a:pt x="9786" y="8474"/>
                  <a:pt x="9703" y="8676"/>
                  <a:pt x="9620" y="8676"/>
                </a:cubicBezTo>
                <a:cubicBezTo>
                  <a:pt x="9514" y="8676"/>
                  <a:pt x="9277" y="7450"/>
                  <a:pt x="8841" y="4640"/>
                </a:cubicBezTo>
                <a:cubicBezTo>
                  <a:pt x="8496" y="2418"/>
                  <a:pt x="8177" y="501"/>
                  <a:pt x="8131" y="379"/>
                </a:cubicBezTo>
                <a:cubicBezTo>
                  <a:pt x="8121" y="352"/>
                  <a:pt x="8072" y="339"/>
                  <a:pt x="8043" y="315"/>
                </a:cubicBezTo>
                <a:lnTo>
                  <a:pt x="7678" y="251"/>
                </a:lnTo>
                <a:cubicBezTo>
                  <a:pt x="7486" y="221"/>
                  <a:pt x="7349" y="239"/>
                  <a:pt x="7254" y="283"/>
                </a:cubicBezTo>
                <a:cubicBezTo>
                  <a:pt x="7219" y="301"/>
                  <a:pt x="7198" y="319"/>
                  <a:pt x="7175" y="347"/>
                </a:cubicBezTo>
                <a:cubicBezTo>
                  <a:pt x="7174" y="350"/>
                  <a:pt x="7167" y="345"/>
                  <a:pt x="7166" y="347"/>
                </a:cubicBezTo>
                <a:cubicBezTo>
                  <a:pt x="7140" y="383"/>
                  <a:pt x="7125" y="440"/>
                  <a:pt x="7116" y="491"/>
                </a:cubicBezTo>
                <a:cubicBezTo>
                  <a:pt x="7604" y="3098"/>
                  <a:pt x="8066" y="5599"/>
                  <a:pt x="8466" y="7779"/>
                </a:cubicBezTo>
                <a:cubicBezTo>
                  <a:pt x="8738" y="9255"/>
                  <a:pt x="8979" y="10520"/>
                  <a:pt x="9009" y="10598"/>
                </a:cubicBezTo>
                <a:cubicBezTo>
                  <a:pt x="9096" y="10827"/>
                  <a:pt x="10009" y="10762"/>
                  <a:pt x="10122" y="10518"/>
                </a:cubicBezTo>
                <a:cubicBezTo>
                  <a:pt x="10215" y="10317"/>
                  <a:pt x="10828" y="6342"/>
                  <a:pt x="11167" y="3743"/>
                </a:cubicBezTo>
                <a:cubicBezTo>
                  <a:pt x="11308" y="2659"/>
                  <a:pt x="11541" y="2058"/>
                  <a:pt x="11640" y="2510"/>
                </a:cubicBezTo>
                <a:cubicBezTo>
                  <a:pt x="11671" y="2650"/>
                  <a:pt x="11896" y="4132"/>
                  <a:pt x="12143" y="5809"/>
                </a:cubicBezTo>
                <a:cubicBezTo>
                  <a:pt x="12389" y="7486"/>
                  <a:pt x="12644" y="9244"/>
                  <a:pt x="12714" y="9717"/>
                </a:cubicBezTo>
                <a:lnTo>
                  <a:pt x="12842" y="10582"/>
                </a:lnTo>
                <a:lnTo>
                  <a:pt x="13444" y="10518"/>
                </a:lnTo>
                <a:lnTo>
                  <a:pt x="14045" y="10470"/>
                </a:lnTo>
                <a:lnTo>
                  <a:pt x="15030" y="5360"/>
                </a:lnTo>
                <a:cubicBezTo>
                  <a:pt x="15549" y="2658"/>
                  <a:pt x="15934" y="605"/>
                  <a:pt x="15967" y="411"/>
                </a:cubicBezTo>
                <a:cubicBezTo>
                  <a:pt x="15944" y="316"/>
                  <a:pt x="15895" y="263"/>
                  <a:pt x="15819" y="235"/>
                </a:cubicBezTo>
                <a:cubicBezTo>
                  <a:pt x="15818" y="235"/>
                  <a:pt x="15810" y="219"/>
                  <a:pt x="15809" y="219"/>
                </a:cubicBezTo>
                <a:cubicBezTo>
                  <a:pt x="15729" y="192"/>
                  <a:pt x="15627" y="203"/>
                  <a:pt x="15484" y="203"/>
                </a:cubicBezTo>
                <a:cubicBezTo>
                  <a:pt x="15355" y="203"/>
                  <a:pt x="15263" y="208"/>
                  <a:pt x="15178" y="235"/>
                </a:cubicBezTo>
                <a:cubicBezTo>
                  <a:pt x="15129" y="252"/>
                  <a:pt x="15081" y="270"/>
                  <a:pt x="15040" y="315"/>
                </a:cubicBezTo>
                <a:cubicBezTo>
                  <a:pt x="15040" y="316"/>
                  <a:pt x="15041" y="330"/>
                  <a:pt x="15040" y="331"/>
                </a:cubicBezTo>
                <a:cubicBezTo>
                  <a:pt x="14850" y="678"/>
                  <a:pt x="14693" y="1718"/>
                  <a:pt x="14203" y="4832"/>
                </a:cubicBezTo>
                <a:cubicBezTo>
                  <a:pt x="13635" y="8435"/>
                  <a:pt x="13431" y="9348"/>
                  <a:pt x="13316" y="8756"/>
                </a:cubicBezTo>
                <a:cubicBezTo>
                  <a:pt x="13288" y="8616"/>
                  <a:pt x="13002" y="6683"/>
                  <a:pt x="12685" y="4463"/>
                </a:cubicBezTo>
                <a:cubicBezTo>
                  <a:pt x="12370" y="2262"/>
                  <a:pt x="12066" y="418"/>
                  <a:pt x="11995" y="315"/>
                </a:cubicBezTo>
                <a:lnTo>
                  <a:pt x="11532" y="251"/>
                </a:lnTo>
                <a:lnTo>
                  <a:pt x="11197" y="203"/>
                </a:lnTo>
                <a:close/>
                <a:moveTo>
                  <a:pt x="3805" y="5729"/>
                </a:moveTo>
                <a:cubicBezTo>
                  <a:pt x="4643" y="5731"/>
                  <a:pt x="5114" y="5983"/>
                  <a:pt x="5175" y="6498"/>
                </a:cubicBezTo>
                <a:cubicBezTo>
                  <a:pt x="5305" y="7601"/>
                  <a:pt x="4792" y="8947"/>
                  <a:pt x="4031" y="9509"/>
                </a:cubicBezTo>
                <a:cubicBezTo>
                  <a:pt x="3368" y="9999"/>
                  <a:pt x="2943" y="9941"/>
                  <a:pt x="2494" y="9300"/>
                </a:cubicBezTo>
                <a:cubicBezTo>
                  <a:pt x="2027" y="8634"/>
                  <a:pt x="1918" y="7951"/>
                  <a:pt x="2139" y="7090"/>
                </a:cubicBezTo>
                <a:cubicBezTo>
                  <a:pt x="2387" y="6124"/>
                  <a:pt x="2875" y="5726"/>
                  <a:pt x="3805" y="5729"/>
                </a:cubicBezTo>
                <a:close/>
                <a:moveTo>
                  <a:pt x="10" y="14426"/>
                </a:moveTo>
                <a:cubicBezTo>
                  <a:pt x="-183" y="14745"/>
                  <a:pt x="2498" y="17751"/>
                  <a:pt x="3982" y="18878"/>
                </a:cubicBezTo>
                <a:cubicBezTo>
                  <a:pt x="5623" y="20124"/>
                  <a:pt x="7520" y="21009"/>
                  <a:pt x="9383" y="21393"/>
                </a:cubicBezTo>
                <a:cubicBezTo>
                  <a:pt x="10275" y="21576"/>
                  <a:pt x="13326" y="21333"/>
                  <a:pt x="14360" y="20992"/>
                </a:cubicBezTo>
                <a:cubicBezTo>
                  <a:pt x="17083" y="20096"/>
                  <a:pt x="20824" y="17262"/>
                  <a:pt x="20343" y="16460"/>
                </a:cubicBezTo>
                <a:cubicBezTo>
                  <a:pt x="20328" y="16435"/>
                  <a:pt x="20308" y="16446"/>
                  <a:pt x="20293" y="16428"/>
                </a:cubicBezTo>
                <a:cubicBezTo>
                  <a:pt x="20169" y="16408"/>
                  <a:pt x="19954" y="16463"/>
                  <a:pt x="19653" y="16588"/>
                </a:cubicBezTo>
                <a:cubicBezTo>
                  <a:pt x="13831" y="20407"/>
                  <a:pt x="7342" y="20018"/>
                  <a:pt x="1558" y="15483"/>
                </a:cubicBezTo>
                <a:cubicBezTo>
                  <a:pt x="744" y="14845"/>
                  <a:pt x="47" y="14365"/>
                  <a:pt x="10" y="14426"/>
                </a:cubicBezTo>
                <a:close/>
              </a:path>
            </a:pathLst>
          </a:custGeom>
          <a:noFill/>
          <a:ln>
            <a:noFill/>
          </a:ln>
        </p:spPr>
      </p:pic>
      <p:pic>
        <p:nvPicPr>
          <p:cNvPr descr="Z-I_cpzSX7oc55TeBERLMRwC5l46O7jC2fk4DmVoNJ8OFHaL_3xFRcvFhIo2MhFZ9Sj36kqDPnhIlmtAP6j_Evk4mYcfj7Cput-r_fzo1gRU084JNK2E79kzTU-otW3RVyfyFnRzlSxtsxF6Lo0hZw=s2048.png" id="249" name="Google Shape;249;p24"/>
          <p:cNvPicPr preferRelativeResize="0"/>
          <p:nvPr/>
        </p:nvPicPr>
        <p:blipFill rotWithShape="1">
          <a:blip r:embed="rId12">
            <a:alphaModFix/>
          </a:blip>
          <a:srcRect b="29" l="0" r="0" t="872"/>
          <a:stretch/>
        </p:blipFill>
        <p:spPr>
          <a:xfrm>
            <a:off x="5251802" y="4681949"/>
            <a:ext cx="780462" cy="133222"/>
          </a:xfrm>
          <a:custGeom>
            <a:rect b="b" l="l" r="r" t="t"/>
            <a:pathLst>
              <a:path extrusionOk="0" h="20743" w="21600">
                <a:moveTo>
                  <a:pt x="4584" y="0"/>
                </a:moveTo>
                <a:lnTo>
                  <a:pt x="4568" y="9873"/>
                </a:lnTo>
                <a:cubicBezTo>
                  <a:pt x="4556" y="16861"/>
                  <a:pt x="4573" y="19906"/>
                  <a:pt x="4626" y="20256"/>
                </a:cubicBezTo>
                <a:cubicBezTo>
                  <a:pt x="4633" y="20305"/>
                  <a:pt x="4671" y="20357"/>
                  <a:pt x="4733" y="20395"/>
                </a:cubicBezTo>
                <a:cubicBezTo>
                  <a:pt x="4769" y="20350"/>
                  <a:pt x="4818" y="20313"/>
                  <a:pt x="4832" y="20256"/>
                </a:cubicBezTo>
                <a:cubicBezTo>
                  <a:pt x="4930" y="19843"/>
                  <a:pt x="4947" y="19108"/>
                  <a:pt x="4947" y="15042"/>
                </a:cubicBezTo>
                <a:cubicBezTo>
                  <a:pt x="4947" y="10496"/>
                  <a:pt x="4949" y="10295"/>
                  <a:pt x="5112" y="9224"/>
                </a:cubicBezTo>
                <a:cubicBezTo>
                  <a:pt x="5258" y="8257"/>
                  <a:pt x="5322" y="8112"/>
                  <a:pt x="5606" y="8112"/>
                </a:cubicBezTo>
                <a:cubicBezTo>
                  <a:pt x="5883" y="8112"/>
                  <a:pt x="5959" y="8268"/>
                  <a:pt x="6113" y="9178"/>
                </a:cubicBezTo>
                <a:cubicBezTo>
                  <a:pt x="6336" y="10503"/>
                  <a:pt x="6376" y="11555"/>
                  <a:pt x="6376" y="16200"/>
                </a:cubicBezTo>
                <a:cubicBezTo>
                  <a:pt x="6376" y="18575"/>
                  <a:pt x="6404" y="20023"/>
                  <a:pt x="6454" y="20303"/>
                </a:cubicBezTo>
                <a:cubicBezTo>
                  <a:pt x="6460" y="20331"/>
                  <a:pt x="6497" y="20370"/>
                  <a:pt x="6529" y="20395"/>
                </a:cubicBezTo>
                <a:cubicBezTo>
                  <a:pt x="6578" y="20350"/>
                  <a:pt x="6638" y="20316"/>
                  <a:pt x="6652" y="20256"/>
                </a:cubicBezTo>
                <a:cubicBezTo>
                  <a:pt x="6750" y="19844"/>
                  <a:pt x="6768" y="19118"/>
                  <a:pt x="6768" y="15204"/>
                </a:cubicBezTo>
                <a:cubicBezTo>
                  <a:pt x="6768" y="9590"/>
                  <a:pt x="6681" y="8133"/>
                  <a:pt x="6286" y="6883"/>
                </a:cubicBezTo>
                <a:cubicBezTo>
                  <a:pt x="5847" y="5496"/>
                  <a:pt x="5732" y="5441"/>
                  <a:pt x="5075" y="6350"/>
                </a:cubicBezTo>
                <a:cubicBezTo>
                  <a:pt x="4995" y="6461"/>
                  <a:pt x="4973" y="5894"/>
                  <a:pt x="4947" y="3245"/>
                </a:cubicBezTo>
                <a:lnTo>
                  <a:pt x="4914" y="0"/>
                </a:lnTo>
                <a:lnTo>
                  <a:pt x="4844" y="0"/>
                </a:lnTo>
                <a:lnTo>
                  <a:pt x="4584" y="0"/>
                </a:lnTo>
                <a:close/>
                <a:moveTo>
                  <a:pt x="10639" y="70"/>
                </a:moveTo>
                <a:cubicBezTo>
                  <a:pt x="10444" y="149"/>
                  <a:pt x="10328" y="249"/>
                  <a:pt x="10318" y="394"/>
                </a:cubicBezTo>
                <a:cubicBezTo>
                  <a:pt x="10296" y="708"/>
                  <a:pt x="10281" y="5188"/>
                  <a:pt x="10281" y="10360"/>
                </a:cubicBezTo>
                <a:cubicBezTo>
                  <a:pt x="10281" y="18893"/>
                  <a:pt x="10289" y="19821"/>
                  <a:pt x="10392" y="20256"/>
                </a:cubicBezTo>
                <a:cubicBezTo>
                  <a:pt x="10441" y="20461"/>
                  <a:pt x="10855" y="20580"/>
                  <a:pt x="11801" y="20650"/>
                </a:cubicBezTo>
                <a:lnTo>
                  <a:pt x="12159" y="19631"/>
                </a:lnTo>
                <a:cubicBezTo>
                  <a:pt x="12583" y="18427"/>
                  <a:pt x="12756" y="17243"/>
                  <a:pt x="12876" y="14740"/>
                </a:cubicBezTo>
                <a:cubicBezTo>
                  <a:pt x="12970" y="12777"/>
                  <a:pt x="12864" y="9931"/>
                  <a:pt x="12641" y="8459"/>
                </a:cubicBezTo>
                <a:cubicBezTo>
                  <a:pt x="12251" y="5889"/>
                  <a:pt x="11458" y="5004"/>
                  <a:pt x="10969" y="6605"/>
                </a:cubicBezTo>
                <a:cubicBezTo>
                  <a:pt x="10680" y="7549"/>
                  <a:pt x="10679" y="7535"/>
                  <a:pt x="10656" y="3245"/>
                </a:cubicBezTo>
                <a:lnTo>
                  <a:pt x="10639" y="70"/>
                </a:lnTo>
                <a:close/>
                <a:moveTo>
                  <a:pt x="1804" y="464"/>
                </a:moveTo>
                <a:cubicBezTo>
                  <a:pt x="1688" y="495"/>
                  <a:pt x="1568" y="716"/>
                  <a:pt x="1479" y="1159"/>
                </a:cubicBezTo>
                <a:cubicBezTo>
                  <a:pt x="1308" y="2004"/>
                  <a:pt x="1329" y="4318"/>
                  <a:pt x="1512" y="5029"/>
                </a:cubicBezTo>
                <a:cubicBezTo>
                  <a:pt x="1941" y="6698"/>
                  <a:pt x="2478" y="4416"/>
                  <a:pt x="2265" y="1831"/>
                </a:cubicBezTo>
                <a:cubicBezTo>
                  <a:pt x="2189" y="904"/>
                  <a:pt x="1998" y="412"/>
                  <a:pt x="1804" y="464"/>
                </a:cubicBezTo>
                <a:close/>
                <a:moveTo>
                  <a:pt x="8469" y="5817"/>
                </a:moveTo>
                <a:cubicBezTo>
                  <a:pt x="8244" y="5816"/>
                  <a:pt x="8013" y="6074"/>
                  <a:pt x="7826" y="6605"/>
                </a:cubicBezTo>
                <a:cubicBezTo>
                  <a:pt x="7259" y="8217"/>
                  <a:pt x="6980" y="11908"/>
                  <a:pt x="7179" y="15181"/>
                </a:cubicBezTo>
                <a:cubicBezTo>
                  <a:pt x="7326" y="17585"/>
                  <a:pt x="7452" y="18388"/>
                  <a:pt x="7871" y="19631"/>
                </a:cubicBezTo>
                <a:cubicBezTo>
                  <a:pt x="8123" y="20374"/>
                  <a:pt x="8259" y="20603"/>
                  <a:pt x="8572" y="20674"/>
                </a:cubicBezTo>
                <a:cubicBezTo>
                  <a:pt x="8676" y="20678"/>
                  <a:pt x="8943" y="20669"/>
                  <a:pt x="9058" y="20674"/>
                </a:cubicBezTo>
                <a:cubicBezTo>
                  <a:pt x="9372" y="20639"/>
                  <a:pt x="9581" y="20509"/>
                  <a:pt x="9647" y="20233"/>
                </a:cubicBezTo>
                <a:cubicBezTo>
                  <a:pt x="9751" y="19794"/>
                  <a:pt x="9762" y="19098"/>
                  <a:pt x="9746" y="12933"/>
                </a:cubicBezTo>
                <a:lnTo>
                  <a:pt x="9725" y="6142"/>
                </a:lnTo>
                <a:lnTo>
                  <a:pt x="9556" y="6026"/>
                </a:lnTo>
                <a:cubicBezTo>
                  <a:pt x="9429" y="5944"/>
                  <a:pt x="9376" y="6094"/>
                  <a:pt x="9350" y="6652"/>
                </a:cubicBezTo>
                <a:lnTo>
                  <a:pt x="9313" y="7417"/>
                </a:lnTo>
                <a:lnTo>
                  <a:pt x="9074" y="6629"/>
                </a:lnTo>
                <a:cubicBezTo>
                  <a:pt x="8911" y="6096"/>
                  <a:pt x="8693" y="5819"/>
                  <a:pt x="8469" y="5817"/>
                </a:cubicBezTo>
                <a:close/>
                <a:moveTo>
                  <a:pt x="14491" y="5841"/>
                </a:moveTo>
                <a:cubicBezTo>
                  <a:pt x="14270" y="5870"/>
                  <a:pt x="14045" y="6138"/>
                  <a:pt x="13873" y="6629"/>
                </a:cubicBezTo>
                <a:cubicBezTo>
                  <a:pt x="13715" y="7078"/>
                  <a:pt x="13522" y="8042"/>
                  <a:pt x="13420" y="8900"/>
                </a:cubicBezTo>
                <a:cubicBezTo>
                  <a:pt x="13263" y="10212"/>
                  <a:pt x="13238" y="10771"/>
                  <a:pt x="13238" y="13211"/>
                </a:cubicBezTo>
                <a:cubicBezTo>
                  <a:pt x="13238" y="15782"/>
                  <a:pt x="13256" y="16104"/>
                  <a:pt x="13440" y="17382"/>
                </a:cubicBezTo>
                <a:cubicBezTo>
                  <a:pt x="13550" y="18145"/>
                  <a:pt x="13783" y="19194"/>
                  <a:pt x="13959" y="19723"/>
                </a:cubicBezTo>
                <a:cubicBezTo>
                  <a:pt x="14180" y="20387"/>
                  <a:pt x="14315" y="20600"/>
                  <a:pt x="14639" y="20674"/>
                </a:cubicBezTo>
                <a:cubicBezTo>
                  <a:pt x="14759" y="20667"/>
                  <a:pt x="15178" y="20658"/>
                  <a:pt x="15281" y="20650"/>
                </a:cubicBezTo>
                <a:cubicBezTo>
                  <a:pt x="15336" y="20647"/>
                  <a:pt x="15338" y="20655"/>
                  <a:pt x="15389" y="20650"/>
                </a:cubicBezTo>
                <a:cubicBezTo>
                  <a:pt x="15567" y="20589"/>
                  <a:pt x="15700" y="20473"/>
                  <a:pt x="15730" y="20303"/>
                </a:cubicBezTo>
                <a:cubicBezTo>
                  <a:pt x="15786" y="19996"/>
                  <a:pt x="15809" y="17845"/>
                  <a:pt x="15809" y="12909"/>
                </a:cubicBezTo>
                <a:cubicBezTo>
                  <a:pt x="15809" y="6002"/>
                  <a:pt x="15809" y="5956"/>
                  <a:pt x="15669" y="5956"/>
                </a:cubicBezTo>
                <a:cubicBezTo>
                  <a:pt x="15591" y="5956"/>
                  <a:pt x="15475" y="6200"/>
                  <a:pt x="15413" y="6513"/>
                </a:cubicBezTo>
                <a:cubicBezTo>
                  <a:pt x="15310" y="7030"/>
                  <a:pt x="15282" y="7036"/>
                  <a:pt x="15084" y="6466"/>
                </a:cubicBezTo>
                <a:cubicBezTo>
                  <a:pt x="14929" y="6020"/>
                  <a:pt x="14711" y="5811"/>
                  <a:pt x="14491" y="5841"/>
                </a:cubicBezTo>
                <a:close/>
                <a:moveTo>
                  <a:pt x="17473" y="5841"/>
                </a:moveTo>
                <a:cubicBezTo>
                  <a:pt x="17260" y="5784"/>
                  <a:pt x="17053" y="5904"/>
                  <a:pt x="16941" y="6235"/>
                </a:cubicBezTo>
                <a:cubicBezTo>
                  <a:pt x="16847" y="6514"/>
                  <a:pt x="16782" y="6516"/>
                  <a:pt x="16735" y="6258"/>
                </a:cubicBezTo>
                <a:cubicBezTo>
                  <a:pt x="16698" y="6052"/>
                  <a:pt x="16602" y="5936"/>
                  <a:pt x="16517" y="6003"/>
                </a:cubicBezTo>
                <a:lnTo>
                  <a:pt x="16361" y="6142"/>
                </a:lnTo>
                <a:lnTo>
                  <a:pt x="16344" y="12933"/>
                </a:lnTo>
                <a:cubicBezTo>
                  <a:pt x="16328" y="19098"/>
                  <a:pt x="16339" y="19794"/>
                  <a:pt x="16443" y="20233"/>
                </a:cubicBezTo>
                <a:cubicBezTo>
                  <a:pt x="16456" y="20289"/>
                  <a:pt x="16485" y="20327"/>
                  <a:pt x="16509" y="20372"/>
                </a:cubicBezTo>
                <a:cubicBezTo>
                  <a:pt x="16593" y="20305"/>
                  <a:pt x="16647" y="20235"/>
                  <a:pt x="16665" y="20140"/>
                </a:cubicBezTo>
                <a:cubicBezTo>
                  <a:pt x="16769" y="19619"/>
                  <a:pt x="16785" y="18940"/>
                  <a:pt x="16785" y="14717"/>
                </a:cubicBezTo>
                <a:cubicBezTo>
                  <a:pt x="16785" y="10068"/>
                  <a:pt x="16792" y="9845"/>
                  <a:pt x="16946" y="8993"/>
                </a:cubicBezTo>
                <a:cubicBezTo>
                  <a:pt x="17071" y="8295"/>
                  <a:pt x="17170" y="8112"/>
                  <a:pt x="17419" y="8112"/>
                </a:cubicBezTo>
                <a:cubicBezTo>
                  <a:pt x="17687" y="8112"/>
                  <a:pt x="17768" y="8288"/>
                  <a:pt x="17930" y="9224"/>
                </a:cubicBezTo>
                <a:cubicBezTo>
                  <a:pt x="18119" y="10316"/>
                  <a:pt x="18119" y="10381"/>
                  <a:pt x="18140" y="15065"/>
                </a:cubicBezTo>
                <a:cubicBezTo>
                  <a:pt x="18158" y="18972"/>
                  <a:pt x="18183" y="19903"/>
                  <a:pt x="18272" y="20280"/>
                </a:cubicBezTo>
                <a:cubicBezTo>
                  <a:pt x="18287" y="20342"/>
                  <a:pt x="18326" y="20371"/>
                  <a:pt x="18367" y="20419"/>
                </a:cubicBezTo>
                <a:cubicBezTo>
                  <a:pt x="18609" y="19940"/>
                  <a:pt x="18607" y="18726"/>
                  <a:pt x="18605" y="15528"/>
                </a:cubicBezTo>
                <a:cubicBezTo>
                  <a:pt x="18603" y="9906"/>
                  <a:pt x="18479" y="8023"/>
                  <a:pt x="18021" y="6536"/>
                </a:cubicBezTo>
                <a:cubicBezTo>
                  <a:pt x="17900" y="6144"/>
                  <a:pt x="17685" y="5897"/>
                  <a:pt x="17473" y="5841"/>
                </a:cubicBezTo>
                <a:close/>
                <a:moveTo>
                  <a:pt x="20220" y="5841"/>
                </a:moveTo>
                <a:cubicBezTo>
                  <a:pt x="19261" y="5836"/>
                  <a:pt x="18645" y="11329"/>
                  <a:pt x="19054" y="16247"/>
                </a:cubicBezTo>
                <a:cubicBezTo>
                  <a:pt x="19196" y="17945"/>
                  <a:pt x="19388" y="18967"/>
                  <a:pt x="19746" y="19955"/>
                </a:cubicBezTo>
                <a:cubicBezTo>
                  <a:pt x="19961" y="20546"/>
                  <a:pt x="20148" y="20664"/>
                  <a:pt x="20805" y="20697"/>
                </a:cubicBezTo>
                <a:lnTo>
                  <a:pt x="21600" y="20743"/>
                </a:lnTo>
                <a:lnTo>
                  <a:pt x="21600" y="19700"/>
                </a:lnTo>
                <a:lnTo>
                  <a:pt x="21584" y="13442"/>
                </a:lnTo>
                <a:lnTo>
                  <a:pt x="21567" y="6142"/>
                </a:lnTo>
                <a:lnTo>
                  <a:pt x="21415" y="6003"/>
                </a:lnTo>
                <a:cubicBezTo>
                  <a:pt x="21331" y="5937"/>
                  <a:pt x="21208" y="6161"/>
                  <a:pt x="21143" y="6489"/>
                </a:cubicBezTo>
                <a:cubicBezTo>
                  <a:pt x="21032" y="7045"/>
                  <a:pt x="21011" y="7049"/>
                  <a:pt x="20809" y="6466"/>
                </a:cubicBezTo>
                <a:cubicBezTo>
                  <a:pt x="20677" y="6087"/>
                  <a:pt x="20445" y="5842"/>
                  <a:pt x="20220" y="5841"/>
                </a:cubicBezTo>
                <a:close/>
                <a:moveTo>
                  <a:pt x="1166" y="7741"/>
                </a:moveTo>
                <a:cubicBezTo>
                  <a:pt x="1060" y="7770"/>
                  <a:pt x="951" y="7998"/>
                  <a:pt x="857" y="8483"/>
                </a:cubicBezTo>
                <a:cubicBezTo>
                  <a:pt x="619" y="9712"/>
                  <a:pt x="690" y="12343"/>
                  <a:pt x="976" y="12909"/>
                </a:cubicBezTo>
                <a:cubicBezTo>
                  <a:pt x="1410" y="13770"/>
                  <a:pt x="1772" y="11669"/>
                  <a:pt x="1594" y="9317"/>
                </a:cubicBezTo>
                <a:cubicBezTo>
                  <a:pt x="1513" y="8241"/>
                  <a:pt x="1342" y="7693"/>
                  <a:pt x="1166" y="7741"/>
                </a:cubicBezTo>
                <a:close/>
                <a:moveTo>
                  <a:pt x="2521" y="7787"/>
                </a:moveTo>
                <a:cubicBezTo>
                  <a:pt x="2412" y="7764"/>
                  <a:pt x="2301" y="8010"/>
                  <a:pt x="2187" y="8506"/>
                </a:cubicBezTo>
                <a:cubicBezTo>
                  <a:pt x="1950" y="9540"/>
                  <a:pt x="1950" y="11388"/>
                  <a:pt x="2187" y="12423"/>
                </a:cubicBezTo>
                <a:cubicBezTo>
                  <a:pt x="2415" y="13415"/>
                  <a:pt x="2639" y="13366"/>
                  <a:pt x="2834" y="12284"/>
                </a:cubicBezTo>
                <a:cubicBezTo>
                  <a:pt x="3037" y="11155"/>
                  <a:pt x="3037" y="9774"/>
                  <a:pt x="2834" y="8645"/>
                </a:cubicBezTo>
                <a:cubicBezTo>
                  <a:pt x="2736" y="8104"/>
                  <a:pt x="2629" y="7811"/>
                  <a:pt x="2521" y="7787"/>
                </a:cubicBezTo>
                <a:close/>
                <a:moveTo>
                  <a:pt x="8456" y="8065"/>
                </a:moveTo>
                <a:cubicBezTo>
                  <a:pt x="8652" y="8083"/>
                  <a:pt x="8850" y="8455"/>
                  <a:pt x="9008" y="9224"/>
                </a:cubicBezTo>
                <a:cubicBezTo>
                  <a:pt x="9332" y="10803"/>
                  <a:pt x="9422" y="12672"/>
                  <a:pt x="9276" y="14787"/>
                </a:cubicBezTo>
                <a:cubicBezTo>
                  <a:pt x="9213" y="15701"/>
                  <a:pt x="9079" y="16746"/>
                  <a:pt x="8971" y="17174"/>
                </a:cubicBezTo>
                <a:cubicBezTo>
                  <a:pt x="8549" y="18840"/>
                  <a:pt x="7993" y="18215"/>
                  <a:pt x="7694" y="15737"/>
                </a:cubicBezTo>
                <a:cubicBezTo>
                  <a:pt x="7519" y="14282"/>
                  <a:pt x="7507" y="12509"/>
                  <a:pt x="7657" y="10754"/>
                </a:cubicBezTo>
                <a:cubicBezTo>
                  <a:pt x="7806" y="9011"/>
                  <a:pt x="8130" y="8037"/>
                  <a:pt x="8456" y="8065"/>
                </a:cubicBezTo>
                <a:close/>
                <a:moveTo>
                  <a:pt x="11570" y="8112"/>
                </a:moveTo>
                <a:cubicBezTo>
                  <a:pt x="12484" y="8119"/>
                  <a:pt x="12834" y="14568"/>
                  <a:pt x="12073" y="17336"/>
                </a:cubicBezTo>
                <a:cubicBezTo>
                  <a:pt x="11522" y="19337"/>
                  <a:pt x="10779" y="17323"/>
                  <a:pt x="10689" y="13582"/>
                </a:cubicBezTo>
                <a:cubicBezTo>
                  <a:pt x="10622" y="10810"/>
                  <a:pt x="11056" y="8108"/>
                  <a:pt x="11570" y="8112"/>
                </a:cubicBezTo>
                <a:close/>
                <a:moveTo>
                  <a:pt x="14503" y="8112"/>
                </a:moveTo>
                <a:cubicBezTo>
                  <a:pt x="14862" y="8112"/>
                  <a:pt x="15146" y="9139"/>
                  <a:pt x="15323" y="11032"/>
                </a:cubicBezTo>
                <a:cubicBezTo>
                  <a:pt x="15511" y="13056"/>
                  <a:pt x="15386" y="15739"/>
                  <a:pt x="15034" y="17128"/>
                </a:cubicBezTo>
                <a:cubicBezTo>
                  <a:pt x="14409" y="19596"/>
                  <a:pt x="13630" y="17224"/>
                  <a:pt x="13630" y="12863"/>
                </a:cubicBezTo>
                <a:cubicBezTo>
                  <a:pt x="13630" y="11071"/>
                  <a:pt x="13646" y="10871"/>
                  <a:pt x="13902" y="9549"/>
                </a:cubicBezTo>
                <a:cubicBezTo>
                  <a:pt x="14144" y="8294"/>
                  <a:pt x="14217" y="8112"/>
                  <a:pt x="14503" y="8112"/>
                </a:cubicBezTo>
                <a:close/>
                <a:moveTo>
                  <a:pt x="20220" y="8112"/>
                </a:moveTo>
                <a:cubicBezTo>
                  <a:pt x="20602" y="8113"/>
                  <a:pt x="20891" y="9059"/>
                  <a:pt x="21036" y="10754"/>
                </a:cubicBezTo>
                <a:cubicBezTo>
                  <a:pt x="21243" y="13179"/>
                  <a:pt x="21114" y="15930"/>
                  <a:pt x="20727" y="17336"/>
                </a:cubicBezTo>
                <a:cubicBezTo>
                  <a:pt x="20344" y="18727"/>
                  <a:pt x="19786" y="18161"/>
                  <a:pt x="19524" y="16108"/>
                </a:cubicBezTo>
                <a:cubicBezTo>
                  <a:pt x="19099" y="12768"/>
                  <a:pt x="19504" y="8109"/>
                  <a:pt x="20220" y="8112"/>
                </a:cubicBezTo>
                <a:close/>
                <a:moveTo>
                  <a:pt x="1792" y="15297"/>
                </a:moveTo>
                <a:cubicBezTo>
                  <a:pt x="1700" y="15344"/>
                  <a:pt x="1603" y="15544"/>
                  <a:pt x="1512" y="15899"/>
                </a:cubicBezTo>
                <a:cubicBezTo>
                  <a:pt x="1316" y="16661"/>
                  <a:pt x="1313" y="18760"/>
                  <a:pt x="1508" y="19909"/>
                </a:cubicBezTo>
                <a:cubicBezTo>
                  <a:pt x="1794" y="21600"/>
                  <a:pt x="2282" y="20494"/>
                  <a:pt x="2294" y="18124"/>
                </a:cubicBezTo>
                <a:cubicBezTo>
                  <a:pt x="2304" y="16310"/>
                  <a:pt x="2067" y="15156"/>
                  <a:pt x="1792" y="15297"/>
                </a:cubicBezTo>
                <a:close/>
                <a:moveTo>
                  <a:pt x="535" y="15343"/>
                </a:moveTo>
                <a:cubicBezTo>
                  <a:pt x="170" y="15343"/>
                  <a:pt x="0" y="16442"/>
                  <a:pt x="0" y="18819"/>
                </a:cubicBezTo>
                <a:lnTo>
                  <a:pt x="0" y="20743"/>
                </a:lnTo>
                <a:lnTo>
                  <a:pt x="342" y="20743"/>
                </a:lnTo>
                <a:cubicBezTo>
                  <a:pt x="749" y="20732"/>
                  <a:pt x="976" y="19778"/>
                  <a:pt x="976" y="18055"/>
                </a:cubicBezTo>
                <a:cubicBezTo>
                  <a:pt x="976" y="16325"/>
                  <a:pt x="814" y="15343"/>
                  <a:pt x="535" y="15343"/>
                </a:cubicBezTo>
                <a:close/>
                <a:moveTo>
                  <a:pt x="3168" y="15343"/>
                </a:moveTo>
                <a:cubicBezTo>
                  <a:pt x="2840" y="15343"/>
                  <a:pt x="2702" y="16074"/>
                  <a:pt x="2702" y="17846"/>
                </a:cubicBezTo>
                <a:cubicBezTo>
                  <a:pt x="2702" y="19023"/>
                  <a:pt x="2737" y="19511"/>
                  <a:pt x="2863" y="20048"/>
                </a:cubicBezTo>
                <a:cubicBezTo>
                  <a:pt x="2968" y="20498"/>
                  <a:pt x="3068" y="20710"/>
                  <a:pt x="3163" y="20697"/>
                </a:cubicBezTo>
                <a:cubicBezTo>
                  <a:pt x="3169" y="20696"/>
                  <a:pt x="3174" y="20697"/>
                  <a:pt x="3180" y="20697"/>
                </a:cubicBezTo>
                <a:cubicBezTo>
                  <a:pt x="3277" y="20657"/>
                  <a:pt x="3372" y="20380"/>
                  <a:pt x="3472" y="19862"/>
                </a:cubicBezTo>
                <a:cubicBezTo>
                  <a:pt x="3808" y="18136"/>
                  <a:pt x="3619" y="15343"/>
                  <a:pt x="3168" y="15343"/>
                </a:cubicBezTo>
                <a:close/>
              </a:path>
            </a:pathLst>
          </a:custGeom>
          <a:noFill/>
          <a:ln>
            <a:noFill/>
          </a:ln>
        </p:spPr>
      </p:pic>
      <p:pic>
        <p:nvPicPr>
          <p:cNvPr descr="kkUVimw46Xfcm-PxZpumxmjz0sqbdPvi3Thxr-K5cO6ei2grgVU6T2SDexrDXEXtcgSxZOjvMKyJLJ342MArbEjXrNsIYwl3c7PL-C1qEAmgeFot7FPGpFKwbdRIm-hxYGeKvIqgFrh4vZN-NeGGvg=s2048.png" id="250" name="Google Shape;250;p24"/>
          <p:cNvPicPr preferRelativeResize="0"/>
          <p:nvPr/>
        </p:nvPicPr>
        <p:blipFill rotWithShape="1">
          <a:blip r:embed="rId13">
            <a:alphaModFix/>
          </a:blip>
          <a:srcRect b="308" l="199" r="49" t="288"/>
          <a:stretch/>
        </p:blipFill>
        <p:spPr>
          <a:xfrm>
            <a:off x="3703388" y="4649728"/>
            <a:ext cx="343494" cy="226206"/>
          </a:xfrm>
          <a:custGeom>
            <a:rect b="b" l="l" r="r" t="t"/>
            <a:pathLst>
              <a:path extrusionOk="0" h="21600" w="21600">
                <a:moveTo>
                  <a:pt x="13336" y="0"/>
                </a:moveTo>
                <a:cubicBezTo>
                  <a:pt x="12417" y="37"/>
                  <a:pt x="11809" y="85"/>
                  <a:pt x="11736" y="142"/>
                </a:cubicBezTo>
                <a:cubicBezTo>
                  <a:pt x="11590" y="256"/>
                  <a:pt x="11024" y="474"/>
                  <a:pt x="10482" y="625"/>
                </a:cubicBezTo>
                <a:cubicBezTo>
                  <a:pt x="8425" y="1200"/>
                  <a:pt x="4679" y="3449"/>
                  <a:pt x="4679" y="4107"/>
                </a:cubicBezTo>
                <a:cubicBezTo>
                  <a:pt x="4679" y="4408"/>
                  <a:pt x="4596" y="4436"/>
                  <a:pt x="5999" y="3538"/>
                </a:cubicBezTo>
                <a:cubicBezTo>
                  <a:pt x="6729" y="3072"/>
                  <a:pt x="7469" y="2677"/>
                  <a:pt x="8208" y="2345"/>
                </a:cubicBezTo>
                <a:cubicBezTo>
                  <a:pt x="8679" y="2133"/>
                  <a:pt x="9153" y="1948"/>
                  <a:pt x="9621" y="1791"/>
                </a:cubicBezTo>
                <a:cubicBezTo>
                  <a:pt x="9709" y="1761"/>
                  <a:pt x="9795" y="1747"/>
                  <a:pt x="9883" y="1719"/>
                </a:cubicBezTo>
                <a:cubicBezTo>
                  <a:pt x="10298" y="1588"/>
                  <a:pt x="10711" y="1467"/>
                  <a:pt x="11118" y="1378"/>
                </a:cubicBezTo>
                <a:cubicBezTo>
                  <a:pt x="11171" y="1367"/>
                  <a:pt x="11225" y="1361"/>
                  <a:pt x="11277" y="1350"/>
                </a:cubicBezTo>
                <a:cubicBezTo>
                  <a:pt x="11746" y="1254"/>
                  <a:pt x="12210" y="1177"/>
                  <a:pt x="12662" y="1137"/>
                </a:cubicBezTo>
                <a:cubicBezTo>
                  <a:pt x="12669" y="1136"/>
                  <a:pt x="12674" y="1137"/>
                  <a:pt x="12681" y="1137"/>
                </a:cubicBezTo>
                <a:cubicBezTo>
                  <a:pt x="12708" y="1134"/>
                  <a:pt x="12729" y="1139"/>
                  <a:pt x="12756" y="1137"/>
                </a:cubicBezTo>
                <a:cubicBezTo>
                  <a:pt x="13137" y="1106"/>
                  <a:pt x="13514" y="1100"/>
                  <a:pt x="13879" y="1108"/>
                </a:cubicBezTo>
                <a:cubicBezTo>
                  <a:pt x="14012" y="1112"/>
                  <a:pt x="14141" y="1114"/>
                  <a:pt x="14272" y="1123"/>
                </a:cubicBezTo>
                <a:cubicBezTo>
                  <a:pt x="14583" y="1143"/>
                  <a:pt x="14884" y="1173"/>
                  <a:pt x="15180" y="1222"/>
                </a:cubicBezTo>
                <a:cubicBezTo>
                  <a:pt x="15258" y="1235"/>
                  <a:pt x="15337" y="1250"/>
                  <a:pt x="15414" y="1265"/>
                </a:cubicBezTo>
                <a:cubicBezTo>
                  <a:pt x="15782" y="1337"/>
                  <a:pt x="16133" y="1430"/>
                  <a:pt x="16471" y="1549"/>
                </a:cubicBezTo>
                <a:cubicBezTo>
                  <a:pt x="16567" y="1583"/>
                  <a:pt x="16659" y="1625"/>
                  <a:pt x="16752" y="1663"/>
                </a:cubicBezTo>
                <a:cubicBezTo>
                  <a:pt x="17000" y="1762"/>
                  <a:pt x="17244" y="1878"/>
                  <a:pt x="17473" y="2004"/>
                </a:cubicBezTo>
                <a:cubicBezTo>
                  <a:pt x="17567" y="2056"/>
                  <a:pt x="17663" y="2104"/>
                  <a:pt x="17753" y="2160"/>
                </a:cubicBezTo>
                <a:cubicBezTo>
                  <a:pt x="18046" y="2342"/>
                  <a:pt x="18326" y="2543"/>
                  <a:pt x="18577" y="2771"/>
                </a:cubicBezTo>
                <a:cubicBezTo>
                  <a:pt x="18783" y="2958"/>
                  <a:pt x="18973" y="3151"/>
                  <a:pt x="19148" y="3368"/>
                </a:cubicBezTo>
                <a:cubicBezTo>
                  <a:pt x="19498" y="3803"/>
                  <a:pt x="19779" y="4304"/>
                  <a:pt x="19990" y="4860"/>
                </a:cubicBezTo>
                <a:cubicBezTo>
                  <a:pt x="20224" y="5475"/>
                  <a:pt x="20378" y="6129"/>
                  <a:pt x="20449" y="6778"/>
                </a:cubicBezTo>
                <a:cubicBezTo>
                  <a:pt x="20519" y="7428"/>
                  <a:pt x="20506" y="8072"/>
                  <a:pt x="20402" y="8654"/>
                </a:cubicBezTo>
                <a:cubicBezTo>
                  <a:pt x="20349" y="8953"/>
                  <a:pt x="20267" y="9275"/>
                  <a:pt x="20159" y="9606"/>
                </a:cubicBezTo>
                <a:cubicBezTo>
                  <a:pt x="19943" y="10270"/>
                  <a:pt x="19634" y="10959"/>
                  <a:pt x="19326" y="11468"/>
                </a:cubicBezTo>
                <a:cubicBezTo>
                  <a:pt x="19172" y="11723"/>
                  <a:pt x="19022" y="11934"/>
                  <a:pt x="18877" y="12079"/>
                </a:cubicBezTo>
                <a:cubicBezTo>
                  <a:pt x="18496" y="12458"/>
                  <a:pt x="18409" y="12690"/>
                  <a:pt x="18409" y="13401"/>
                </a:cubicBezTo>
                <a:cubicBezTo>
                  <a:pt x="18408" y="13877"/>
                  <a:pt x="18461" y="14267"/>
                  <a:pt x="18530" y="14267"/>
                </a:cubicBezTo>
                <a:cubicBezTo>
                  <a:pt x="18590" y="14267"/>
                  <a:pt x="18720" y="14172"/>
                  <a:pt x="18858" y="14054"/>
                </a:cubicBezTo>
                <a:cubicBezTo>
                  <a:pt x="18911" y="14008"/>
                  <a:pt x="18966" y="13956"/>
                  <a:pt x="19026" y="13898"/>
                </a:cubicBezTo>
                <a:cubicBezTo>
                  <a:pt x="19091" y="13835"/>
                  <a:pt x="19162" y="13759"/>
                  <a:pt x="19232" y="13685"/>
                </a:cubicBezTo>
                <a:cubicBezTo>
                  <a:pt x="19496" y="13405"/>
                  <a:pt x="19788" y="13071"/>
                  <a:pt x="20028" y="12747"/>
                </a:cubicBezTo>
                <a:cubicBezTo>
                  <a:pt x="20202" y="12511"/>
                  <a:pt x="20349" y="12287"/>
                  <a:pt x="20439" y="12107"/>
                </a:cubicBezTo>
                <a:cubicBezTo>
                  <a:pt x="20649" y="11691"/>
                  <a:pt x="20999" y="10787"/>
                  <a:pt x="21216" y="10104"/>
                </a:cubicBezTo>
                <a:cubicBezTo>
                  <a:pt x="21295" y="9855"/>
                  <a:pt x="21353" y="9654"/>
                  <a:pt x="21403" y="9436"/>
                </a:cubicBezTo>
                <a:cubicBezTo>
                  <a:pt x="21441" y="9272"/>
                  <a:pt x="21472" y="9083"/>
                  <a:pt x="21497" y="8896"/>
                </a:cubicBezTo>
                <a:cubicBezTo>
                  <a:pt x="21508" y="8812"/>
                  <a:pt x="21525" y="8735"/>
                  <a:pt x="21534" y="8640"/>
                </a:cubicBezTo>
                <a:cubicBezTo>
                  <a:pt x="21535" y="8635"/>
                  <a:pt x="21534" y="8617"/>
                  <a:pt x="21534" y="8612"/>
                </a:cubicBezTo>
                <a:cubicBezTo>
                  <a:pt x="21553" y="8411"/>
                  <a:pt x="21561" y="8181"/>
                  <a:pt x="21572" y="7915"/>
                </a:cubicBezTo>
                <a:cubicBezTo>
                  <a:pt x="21574" y="7863"/>
                  <a:pt x="21579" y="7801"/>
                  <a:pt x="21581" y="7745"/>
                </a:cubicBezTo>
                <a:cubicBezTo>
                  <a:pt x="21585" y="7632"/>
                  <a:pt x="21588" y="7518"/>
                  <a:pt x="21591" y="7389"/>
                </a:cubicBezTo>
                <a:cubicBezTo>
                  <a:pt x="21591" y="7367"/>
                  <a:pt x="21590" y="7341"/>
                  <a:pt x="21591" y="7318"/>
                </a:cubicBezTo>
                <a:cubicBezTo>
                  <a:pt x="21597" y="7016"/>
                  <a:pt x="21598" y="6688"/>
                  <a:pt x="21600" y="6281"/>
                </a:cubicBezTo>
                <a:cubicBezTo>
                  <a:pt x="21600" y="6267"/>
                  <a:pt x="21600" y="6253"/>
                  <a:pt x="21600" y="6238"/>
                </a:cubicBezTo>
                <a:cubicBezTo>
                  <a:pt x="21600" y="6228"/>
                  <a:pt x="21600" y="6206"/>
                  <a:pt x="21600" y="6196"/>
                </a:cubicBezTo>
                <a:lnTo>
                  <a:pt x="21132" y="4803"/>
                </a:lnTo>
                <a:cubicBezTo>
                  <a:pt x="20412" y="2672"/>
                  <a:pt x="19122" y="1305"/>
                  <a:pt x="17192" y="639"/>
                </a:cubicBezTo>
                <a:cubicBezTo>
                  <a:pt x="16731" y="480"/>
                  <a:pt x="16233" y="256"/>
                  <a:pt x="16088" y="142"/>
                </a:cubicBezTo>
                <a:cubicBezTo>
                  <a:pt x="16013" y="84"/>
                  <a:pt x="14971" y="38"/>
                  <a:pt x="13420" y="0"/>
                </a:cubicBezTo>
                <a:lnTo>
                  <a:pt x="13336" y="0"/>
                </a:lnTo>
                <a:close/>
                <a:moveTo>
                  <a:pt x="16425" y="5016"/>
                </a:moveTo>
                <a:lnTo>
                  <a:pt x="16425" y="8825"/>
                </a:lnTo>
                <a:cubicBezTo>
                  <a:pt x="16425" y="12495"/>
                  <a:pt x="16542" y="13723"/>
                  <a:pt x="16930" y="14097"/>
                </a:cubicBezTo>
                <a:cubicBezTo>
                  <a:pt x="17461" y="14608"/>
                  <a:pt x="17491" y="14353"/>
                  <a:pt x="17491" y="9649"/>
                </a:cubicBezTo>
                <a:lnTo>
                  <a:pt x="17491" y="5016"/>
                </a:lnTo>
                <a:lnTo>
                  <a:pt x="16958" y="5016"/>
                </a:lnTo>
                <a:lnTo>
                  <a:pt x="16425" y="5016"/>
                </a:lnTo>
                <a:close/>
                <a:moveTo>
                  <a:pt x="18830" y="5073"/>
                </a:moveTo>
                <a:cubicBezTo>
                  <a:pt x="18528" y="4985"/>
                  <a:pt x="18326" y="5534"/>
                  <a:pt x="18465" y="6082"/>
                </a:cubicBezTo>
                <a:cubicBezTo>
                  <a:pt x="18483" y="6154"/>
                  <a:pt x="18513" y="6207"/>
                  <a:pt x="18540" y="6253"/>
                </a:cubicBezTo>
                <a:cubicBezTo>
                  <a:pt x="18567" y="6299"/>
                  <a:pt x="18591" y="6330"/>
                  <a:pt x="18624" y="6352"/>
                </a:cubicBezTo>
                <a:cubicBezTo>
                  <a:pt x="18754" y="6441"/>
                  <a:pt x="18922" y="6356"/>
                  <a:pt x="19017" y="6139"/>
                </a:cubicBezTo>
                <a:cubicBezTo>
                  <a:pt x="19064" y="6029"/>
                  <a:pt x="19092" y="5877"/>
                  <a:pt x="19092" y="5713"/>
                </a:cubicBezTo>
                <a:cubicBezTo>
                  <a:pt x="19092" y="5352"/>
                  <a:pt x="18999" y="5122"/>
                  <a:pt x="18830" y="5073"/>
                </a:cubicBezTo>
                <a:close/>
                <a:moveTo>
                  <a:pt x="3697" y="5258"/>
                </a:moveTo>
                <a:cubicBezTo>
                  <a:pt x="3443" y="5258"/>
                  <a:pt x="3299" y="5266"/>
                  <a:pt x="3229" y="5372"/>
                </a:cubicBezTo>
                <a:cubicBezTo>
                  <a:pt x="3159" y="5478"/>
                  <a:pt x="3154" y="5683"/>
                  <a:pt x="3154" y="6068"/>
                </a:cubicBezTo>
                <a:cubicBezTo>
                  <a:pt x="3154" y="6453"/>
                  <a:pt x="3159" y="6644"/>
                  <a:pt x="3229" y="6750"/>
                </a:cubicBezTo>
                <a:cubicBezTo>
                  <a:pt x="3299" y="6856"/>
                  <a:pt x="3443" y="6878"/>
                  <a:pt x="3697" y="6878"/>
                </a:cubicBezTo>
                <a:cubicBezTo>
                  <a:pt x="4205" y="6878"/>
                  <a:pt x="4221" y="6838"/>
                  <a:pt x="4221" y="6068"/>
                </a:cubicBezTo>
                <a:cubicBezTo>
                  <a:pt x="4221" y="5297"/>
                  <a:pt x="4205" y="5258"/>
                  <a:pt x="3697" y="5258"/>
                </a:cubicBezTo>
                <a:close/>
                <a:moveTo>
                  <a:pt x="9714" y="5940"/>
                </a:moveTo>
                <a:lnTo>
                  <a:pt x="9714" y="9507"/>
                </a:lnTo>
                <a:cubicBezTo>
                  <a:pt x="9714" y="11467"/>
                  <a:pt x="9763" y="13256"/>
                  <a:pt x="9817" y="13472"/>
                </a:cubicBezTo>
                <a:cubicBezTo>
                  <a:pt x="9872" y="13687"/>
                  <a:pt x="10128" y="13996"/>
                  <a:pt x="10388" y="14168"/>
                </a:cubicBezTo>
                <a:cubicBezTo>
                  <a:pt x="10648" y="14339"/>
                  <a:pt x="11014" y="14490"/>
                  <a:pt x="11202" y="14495"/>
                </a:cubicBezTo>
                <a:cubicBezTo>
                  <a:pt x="11341" y="14498"/>
                  <a:pt x="11423" y="14464"/>
                  <a:pt x="11474" y="14367"/>
                </a:cubicBezTo>
                <a:cubicBezTo>
                  <a:pt x="11499" y="14317"/>
                  <a:pt x="11520" y="14257"/>
                  <a:pt x="11530" y="14168"/>
                </a:cubicBezTo>
                <a:cubicBezTo>
                  <a:pt x="11540" y="14079"/>
                  <a:pt x="11549" y="13965"/>
                  <a:pt x="11549" y="13827"/>
                </a:cubicBezTo>
                <a:cubicBezTo>
                  <a:pt x="11549" y="13300"/>
                  <a:pt x="11469" y="13131"/>
                  <a:pt x="11202" y="13074"/>
                </a:cubicBezTo>
                <a:cubicBezTo>
                  <a:pt x="10879" y="13004"/>
                  <a:pt x="10856" y="12897"/>
                  <a:pt x="10856" y="11155"/>
                </a:cubicBezTo>
                <a:cubicBezTo>
                  <a:pt x="10856" y="9413"/>
                  <a:pt x="10879" y="9292"/>
                  <a:pt x="11202" y="9223"/>
                </a:cubicBezTo>
                <a:cubicBezTo>
                  <a:pt x="11467" y="9166"/>
                  <a:pt x="11549" y="9008"/>
                  <a:pt x="11549" y="8498"/>
                </a:cubicBezTo>
                <a:cubicBezTo>
                  <a:pt x="11549" y="8368"/>
                  <a:pt x="11542" y="8261"/>
                  <a:pt x="11530" y="8171"/>
                </a:cubicBezTo>
                <a:cubicBezTo>
                  <a:pt x="11518" y="8083"/>
                  <a:pt x="11500" y="8014"/>
                  <a:pt x="11474" y="7958"/>
                </a:cubicBezTo>
                <a:cubicBezTo>
                  <a:pt x="11422" y="7844"/>
                  <a:pt x="11335" y="7787"/>
                  <a:pt x="11202" y="7759"/>
                </a:cubicBezTo>
                <a:cubicBezTo>
                  <a:pt x="11133" y="7744"/>
                  <a:pt x="11081" y="7711"/>
                  <a:pt x="11034" y="7674"/>
                </a:cubicBezTo>
                <a:cubicBezTo>
                  <a:pt x="10987" y="7637"/>
                  <a:pt x="10951" y="7588"/>
                  <a:pt x="10922" y="7517"/>
                </a:cubicBezTo>
                <a:cubicBezTo>
                  <a:pt x="10863" y="7376"/>
                  <a:pt x="10828" y="7155"/>
                  <a:pt x="10809" y="6807"/>
                </a:cubicBezTo>
                <a:cubicBezTo>
                  <a:pt x="10798" y="6604"/>
                  <a:pt x="10789" y="6457"/>
                  <a:pt x="10772" y="6338"/>
                </a:cubicBezTo>
                <a:cubicBezTo>
                  <a:pt x="10755" y="6215"/>
                  <a:pt x="10734" y="6139"/>
                  <a:pt x="10697" y="6082"/>
                </a:cubicBezTo>
                <a:cubicBezTo>
                  <a:pt x="10670" y="6042"/>
                  <a:pt x="10619" y="6016"/>
                  <a:pt x="10575" y="5997"/>
                </a:cubicBezTo>
                <a:cubicBezTo>
                  <a:pt x="10558" y="5989"/>
                  <a:pt x="10550" y="5974"/>
                  <a:pt x="10529" y="5968"/>
                </a:cubicBezTo>
                <a:cubicBezTo>
                  <a:pt x="10452" y="5951"/>
                  <a:pt x="10362" y="5940"/>
                  <a:pt x="10238" y="5940"/>
                </a:cubicBezTo>
                <a:lnTo>
                  <a:pt x="9714" y="5940"/>
                </a:lnTo>
                <a:close/>
                <a:moveTo>
                  <a:pt x="2274" y="6437"/>
                </a:moveTo>
                <a:cubicBezTo>
                  <a:pt x="2251" y="6421"/>
                  <a:pt x="2206" y="6454"/>
                  <a:pt x="2153" y="6508"/>
                </a:cubicBezTo>
                <a:cubicBezTo>
                  <a:pt x="2142" y="6520"/>
                  <a:pt x="2127" y="6551"/>
                  <a:pt x="2115" y="6565"/>
                </a:cubicBezTo>
                <a:cubicBezTo>
                  <a:pt x="2029" y="6662"/>
                  <a:pt x="1908" y="6863"/>
                  <a:pt x="1788" y="7063"/>
                </a:cubicBezTo>
                <a:cubicBezTo>
                  <a:pt x="1784" y="7069"/>
                  <a:pt x="1772" y="7071"/>
                  <a:pt x="1769" y="7077"/>
                </a:cubicBezTo>
                <a:cubicBezTo>
                  <a:pt x="1699" y="7193"/>
                  <a:pt x="1639" y="7306"/>
                  <a:pt x="1563" y="7446"/>
                </a:cubicBezTo>
                <a:cubicBezTo>
                  <a:pt x="1561" y="7450"/>
                  <a:pt x="1556" y="7443"/>
                  <a:pt x="1554" y="7446"/>
                </a:cubicBezTo>
                <a:cubicBezTo>
                  <a:pt x="1432" y="7671"/>
                  <a:pt x="1309" y="7931"/>
                  <a:pt x="1189" y="8185"/>
                </a:cubicBezTo>
                <a:cubicBezTo>
                  <a:pt x="1174" y="8216"/>
                  <a:pt x="1156" y="8240"/>
                  <a:pt x="1142" y="8271"/>
                </a:cubicBezTo>
                <a:cubicBezTo>
                  <a:pt x="1098" y="8362"/>
                  <a:pt x="1052" y="8446"/>
                  <a:pt x="1011" y="8541"/>
                </a:cubicBezTo>
                <a:cubicBezTo>
                  <a:pt x="829" y="8952"/>
                  <a:pt x="668" y="9368"/>
                  <a:pt x="571" y="9706"/>
                </a:cubicBezTo>
                <a:cubicBezTo>
                  <a:pt x="379" y="10373"/>
                  <a:pt x="168" y="11105"/>
                  <a:pt x="94" y="11326"/>
                </a:cubicBezTo>
                <a:cubicBezTo>
                  <a:pt x="58" y="11432"/>
                  <a:pt x="24" y="12090"/>
                  <a:pt x="0" y="13003"/>
                </a:cubicBezTo>
                <a:cubicBezTo>
                  <a:pt x="24" y="14218"/>
                  <a:pt x="60" y="15036"/>
                  <a:pt x="94" y="15092"/>
                </a:cubicBezTo>
                <a:cubicBezTo>
                  <a:pt x="167" y="15212"/>
                  <a:pt x="306" y="15728"/>
                  <a:pt x="412" y="16228"/>
                </a:cubicBezTo>
                <a:cubicBezTo>
                  <a:pt x="828" y="18199"/>
                  <a:pt x="2632" y="20112"/>
                  <a:pt x="4792" y="20889"/>
                </a:cubicBezTo>
                <a:cubicBezTo>
                  <a:pt x="5358" y="21094"/>
                  <a:pt x="5929" y="21355"/>
                  <a:pt x="6055" y="21458"/>
                </a:cubicBezTo>
                <a:cubicBezTo>
                  <a:pt x="6128" y="21518"/>
                  <a:pt x="7533" y="21563"/>
                  <a:pt x="9387" y="21600"/>
                </a:cubicBezTo>
                <a:cubicBezTo>
                  <a:pt x="9471" y="21597"/>
                  <a:pt x="9523" y="21589"/>
                  <a:pt x="9602" y="21586"/>
                </a:cubicBezTo>
                <a:cubicBezTo>
                  <a:pt x="9676" y="21580"/>
                  <a:pt x="9756" y="21576"/>
                  <a:pt x="9836" y="21572"/>
                </a:cubicBezTo>
                <a:cubicBezTo>
                  <a:pt x="10094" y="21558"/>
                  <a:pt x="10378" y="21545"/>
                  <a:pt x="10557" y="21529"/>
                </a:cubicBezTo>
                <a:cubicBezTo>
                  <a:pt x="10840" y="21504"/>
                  <a:pt x="11017" y="21487"/>
                  <a:pt x="11053" y="21458"/>
                </a:cubicBezTo>
                <a:cubicBezTo>
                  <a:pt x="11198" y="21340"/>
                  <a:pt x="11937" y="21059"/>
                  <a:pt x="12690" y="20847"/>
                </a:cubicBezTo>
                <a:cubicBezTo>
                  <a:pt x="13421" y="20641"/>
                  <a:pt x="14354" y="20265"/>
                  <a:pt x="15227" y="19852"/>
                </a:cubicBezTo>
                <a:cubicBezTo>
                  <a:pt x="15662" y="19646"/>
                  <a:pt x="16083" y="19436"/>
                  <a:pt x="16453" y="19227"/>
                </a:cubicBezTo>
                <a:cubicBezTo>
                  <a:pt x="16825" y="19012"/>
                  <a:pt x="17144" y="18811"/>
                  <a:pt x="17379" y="18630"/>
                </a:cubicBezTo>
                <a:cubicBezTo>
                  <a:pt x="17514" y="18526"/>
                  <a:pt x="17619" y="18442"/>
                  <a:pt x="17697" y="18360"/>
                </a:cubicBezTo>
                <a:cubicBezTo>
                  <a:pt x="17856" y="18191"/>
                  <a:pt x="17919" y="18025"/>
                  <a:pt x="17941" y="17692"/>
                </a:cubicBezTo>
                <a:cubicBezTo>
                  <a:pt x="17952" y="17524"/>
                  <a:pt x="17950" y="17313"/>
                  <a:pt x="17950" y="17038"/>
                </a:cubicBezTo>
                <a:cubicBezTo>
                  <a:pt x="17950" y="16405"/>
                  <a:pt x="17919" y="15887"/>
                  <a:pt x="17875" y="15887"/>
                </a:cubicBezTo>
                <a:cubicBezTo>
                  <a:pt x="17831" y="15887"/>
                  <a:pt x="17400" y="16189"/>
                  <a:pt x="16921" y="16555"/>
                </a:cubicBezTo>
                <a:cubicBezTo>
                  <a:pt x="16342" y="16997"/>
                  <a:pt x="15699" y="17389"/>
                  <a:pt x="15021" y="17735"/>
                </a:cubicBezTo>
                <a:cubicBezTo>
                  <a:pt x="14342" y="18080"/>
                  <a:pt x="13626" y="18376"/>
                  <a:pt x="12878" y="18616"/>
                </a:cubicBezTo>
                <a:cubicBezTo>
                  <a:pt x="12129" y="18856"/>
                  <a:pt x="11355" y="19045"/>
                  <a:pt x="10566" y="19170"/>
                </a:cubicBezTo>
                <a:cubicBezTo>
                  <a:pt x="9777" y="19295"/>
                  <a:pt x="8970" y="19355"/>
                  <a:pt x="8170" y="19355"/>
                </a:cubicBezTo>
                <a:cubicBezTo>
                  <a:pt x="7634" y="19355"/>
                  <a:pt x="7159" y="19325"/>
                  <a:pt x="6701" y="19284"/>
                </a:cubicBezTo>
                <a:cubicBezTo>
                  <a:pt x="6548" y="19270"/>
                  <a:pt x="6397" y="19260"/>
                  <a:pt x="6252" y="19241"/>
                </a:cubicBezTo>
                <a:cubicBezTo>
                  <a:pt x="5813" y="19184"/>
                  <a:pt x="5397" y="19105"/>
                  <a:pt x="5026" y="18999"/>
                </a:cubicBezTo>
                <a:cubicBezTo>
                  <a:pt x="4739" y="18918"/>
                  <a:pt x="4463" y="18828"/>
                  <a:pt x="4211" y="18715"/>
                </a:cubicBezTo>
                <a:cubicBezTo>
                  <a:pt x="3708" y="18490"/>
                  <a:pt x="3273" y="18196"/>
                  <a:pt x="2882" y="17834"/>
                </a:cubicBezTo>
                <a:cubicBezTo>
                  <a:pt x="2492" y="17472"/>
                  <a:pt x="2147" y="17041"/>
                  <a:pt x="1834" y="16527"/>
                </a:cubicBezTo>
                <a:cubicBezTo>
                  <a:pt x="1502" y="15981"/>
                  <a:pt x="1255" y="15377"/>
                  <a:pt x="1086" y="14736"/>
                </a:cubicBezTo>
                <a:cubicBezTo>
                  <a:pt x="1008" y="14443"/>
                  <a:pt x="951" y="14136"/>
                  <a:pt x="908" y="13827"/>
                </a:cubicBezTo>
                <a:cubicBezTo>
                  <a:pt x="898" y="13756"/>
                  <a:pt x="897" y="13685"/>
                  <a:pt x="889" y="13614"/>
                </a:cubicBezTo>
                <a:cubicBezTo>
                  <a:pt x="860" y="13359"/>
                  <a:pt x="839" y="13110"/>
                  <a:pt x="833" y="12846"/>
                </a:cubicBezTo>
                <a:cubicBezTo>
                  <a:pt x="831" y="12775"/>
                  <a:pt x="824" y="12691"/>
                  <a:pt x="824" y="12619"/>
                </a:cubicBezTo>
                <a:cubicBezTo>
                  <a:pt x="824" y="12291"/>
                  <a:pt x="836" y="11962"/>
                  <a:pt x="870" y="11624"/>
                </a:cubicBezTo>
                <a:cubicBezTo>
                  <a:pt x="908" y="11255"/>
                  <a:pt x="970" y="10889"/>
                  <a:pt x="1048" y="10516"/>
                </a:cubicBezTo>
                <a:cubicBezTo>
                  <a:pt x="1126" y="10137"/>
                  <a:pt x="1229" y="9758"/>
                  <a:pt x="1348" y="9379"/>
                </a:cubicBezTo>
                <a:cubicBezTo>
                  <a:pt x="1467" y="8994"/>
                  <a:pt x="1599" y="8610"/>
                  <a:pt x="1759" y="8228"/>
                </a:cubicBezTo>
                <a:cubicBezTo>
                  <a:pt x="1993" y="7669"/>
                  <a:pt x="2232" y="6954"/>
                  <a:pt x="2284" y="6636"/>
                </a:cubicBezTo>
                <a:cubicBezTo>
                  <a:pt x="2303" y="6516"/>
                  <a:pt x="2300" y="6455"/>
                  <a:pt x="2274" y="6437"/>
                </a:cubicBezTo>
                <a:close/>
                <a:moveTo>
                  <a:pt x="5297" y="7745"/>
                </a:moveTo>
                <a:lnTo>
                  <a:pt x="5297" y="11127"/>
                </a:lnTo>
                <a:lnTo>
                  <a:pt x="5297" y="14495"/>
                </a:lnTo>
                <a:lnTo>
                  <a:pt x="5821" y="14495"/>
                </a:lnTo>
                <a:lnTo>
                  <a:pt x="6355" y="14495"/>
                </a:lnTo>
                <a:lnTo>
                  <a:pt x="6392" y="11908"/>
                </a:lnTo>
                <a:lnTo>
                  <a:pt x="6439" y="9308"/>
                </a:lnTo>
                <a:lnTo>
                  <a:pt x="7047" y="9308"/>
                </a:lnTo>
                <a:lnTo>
                  <a:pt x="7655" y="9308"/>
                </a:lnTo>
                <a:lnTo>
                  <a:pt x="7702" y="11908"/>
                </a:lnTo>
                <a:lnTo>
                  <a:pt x="7740" y="14495"/>
                </a:lnTo>
                <a:lnTo>
                  <a:pt x="8273" y="14495"/>
                </a:lnTo>
                <a:lnTo>
                  <a:pt x="8797" y="14495"/>
                </a:lnTo>
                <a:lnTo>
                  <a:pt x="8797" y="11752"/>
                </a:lnTo>
                <a:cubicBezTo>
                  <a:pt x="8797" y="8038"/>
                  <a:pt x="8752" y="7939"/>
                  <a:pt x="6757" y="7830"/>
                </a:cubicBezTo>
                <a:lnTo>
                  <a:pt x="5297" y="7745"/>
                </a:lnTo>
                <a:close/>
                <a:moveTo>
                  <a:pt x="3154" y="7802"/>
                </a:moveTo>
                <a:lnTo>
                  <a:pt x="3154" y="10587"/>
                </a:lnTo>
                <a:cubicBezTo>
                  <a:pt x="3154" y="13235"/>
                  <a:pt x="3182" y="13401"/>
                  <a:pt x="3538" y="13941"/>
                </a:cubicBezTo>
                <a:cubicBezTo>
                  <a:pt x="3641" y="14097"/>
                  <a:pt x="3750" y="14236"/>
                  <a:pt x="3846" y="14338"/>
                </a:cubicBezTo>
                <a:cubicBezTo>
                  <a:pt x="3944" y="14442"/>
                  <a:pt x="4018" y="14495"/>
                  <a:pt x="4062" y="14495"/>
                </a:cubicBezTo>
                <a:cubicBezTo>
                  <a:pt x="4165" y="14495"/>
                  <a:pt x="4221" y="13333"/>
                  <a:pt x="4221" y="11155"/>
                </a:cubicBezTo>
                <a:lnTo>
                  <a:pt x="4221" y="7802"/>
                </a:lnTo>
                <a:lnTo>
                  <a:pt x="3697" y="7802"/>
                </a:lnTo>
                <a:lnTo>
                  <a:pt x="3154" y="7802"/>
                </a:lnTo>
                <a:close/>
                <a:moveTo>
                  <a:pt x="13907" y="7802"/>
                </a:moveTo>
                <a:cubicBezTo>
                  <a:pt x="13755" y="7802"/>
                  <a:pt x="13613" y="7820"/>
                  <a:pt x="13477" y="7858"/>
                </a:cubicBezTo>
                <a:cubicBezTo>
                  <a:pt x="13368" y="7889"/>
                  <a:pt x="13265" y="7928"/>
                  <a:pt x="13168" y="7986"/>
                </a:cubicBezTo>
                <a:cubicBezTo>
                  <a:pt x="13077" y="8041"/>
                  <a:pt x="12988" y="8114"/>
                  <a:pt x="12906" y="8185"/>
                </a:cubicBezTo>
                <a:cubicBezTo>
                  <a:pt x="12882" y="8206"/>
                  <a:pt x="12863" y="8220"/>
                  <a:pt x="12840" y="8242"/>
                </a:cubicBezTo>
                <a:cubicBezTo>
                  <a:pt x="12815" y="8261"/>
                  <a:pt x="12788" y="8274"/>
                  <a:pt x="12765" y="8299"/>
                </a:cubicBezTo>
                <a:cubicBezTo>
                  <a:pt x="12660" y="8413"/>
                  <a:pt x="12568" y="8539"/>
                  <a:pt x="12485" y="8683"/>
                </a:cubicBezTo>
                <a:cubicBezTo>
                  <a:pt x="12450" y="8741"/>
                  <a:pt x="12422" y="8817"/>
                  <a:pt x="12391" y="8882"/>
                </a:cubicBezTo>
                <a:cubicBezTo>
                  <a:pt x="12323" y="9022"/>
                  <a:pt x="12257" y="9171"/>
                  <a:pt x="12204" y="9336"/>
                </a:cubicBezTo>
                <a:cubicBezTo>
                  <a:pt x="12151" y="9501"/>
                  <a:pt x="12110" y="9673"/>
                  <a:pt x="12073" y="9862"/>
                </a:cubicBezTo>
                <a:cubicBezTo>
                  <a:pt x="12036" y="10051"/>
                  <a:pt x="12008" y="10261"/>
                  <a:pt x="11989" y="10473"/>
                </a:cubicBezTo>
                <a:cubicBezTo>
                  <a:pt x="11969" y="10685"/>
                  <a:pt x="11953" y="10906"/>
                  <a:pt x="11951" y="11141"/>
                </a:cubicBezTo>
                <a:cubicBezTo>
                  <a:pt x="11947" y="11868"/>
                  <a:pt x="12039" y="12524"/>
                  <a:pt x="12213" y="13045"/>
                </a:cubicBezTo>
                <a:cubicBezTo>
                  <a:pt x="12300" y="13306"/>
                  <a:pt x="12415" y="13522"/>
                  <a:pt x="12541" y="13713"/>
                </a:cubicBezTo>
                <a:cubicBezTo>
                  <a:pt x="12604" y="13809"/>
                  <a:pt x="12665" y="13907"/>
                  <a:pt x="12737" y="13983"/>
                </a:cubicBezTo>
                <a:cubicBezTo>
                  <a:pt x="12809" y="14060"/>
                  <a:pt x="12881" y="14127"/>
                  <a:pt x="12962" y="14182"/>
                </a:cubicBezTo>
                <a:cubicBezTo>
                  <a:pt x="13115" y="14287"/>
                  <a:pt x="13310" y="14356"/>
                  <a:pt x="13514" y="14395"/>
                </a:cubicBezTo>
                <a:cubicBezTo>
                  <a:pt x="13922" y="14474"/>
                  <a:pt x="14396" y="14429"/>
                  <a:pt x="14787" y="14267"/>
                </a:cubicBezTo>
                <a:cubicBezTo>
                  <a:pt x="14982" y="14187"/>
                  <a:pt x="15157" y="14075"/>
                  <a:pt x="15292" y="13941"/>
                </a:cubicBezTo>
                <a:lnTo>
                  <a:pt x="15704" y="13528"/>
                </a:lnTo>
                <a:lnTo>
                  <a:pt x="15376" y="13031"/>
                </a:lnTo>
                <a:cubicBezTo>
                  <a:pt x="15307" y="12925"/>
                  <a:pt x="15251" y="12847"/>
                  <a:pt x="15199" y="12789"/>
                </a:cubicBezTo>
                <a:cubicBezTo>
                  <a:pt x="15147" y="12732"/>
                  <a:pt x="15103" y="12705"/>
                  <a:pt x="15058" y="12690"/>
                </a:cubicBezTo>
                <a:cubicBezTo>
                  <a:pt x="15013" y="12675"/>
                  <a:pt x="14967" y="12680"/>
                  <a:pt x="14918" y="12704"/>
                </a:cubicBezTo>
                <a:cubicBezTo>
                  <a:pt x="14869" y="12729"/>
                  <a:pt x="14812" y="12773"/>
                  <a:pt x="14749" y="12832"/>
                </a:cubicBezTo>
                <a:cubicBezTo>
                  <a:pt x="14628" y="12947"/>
                  <a:pt x="14488" y="13011"/>
                  <a:pt x="14347" y="13059"/>
                </a:cubicBezTo>
                <a:cubicBezTo>
                  <a:pt x="14312" y="13072"/>
                  <a:pt x="14279" y="13080"/>
                  <a:pt x="14244" y="13088"/>
                </a:cubicBezTo>
                <a:cubicBezTo>
                  <a:pt x="14139" y="13112"/>
                  <a:pt x="14039" y="13126"/>
                  <a:pt x="13935" y="13116"/>
                </a:cubicBezTo>
                <a:cubicBezTo>
                  <a:pt x="13888" y="13112"/>
                  <a:pt x="13841" y="13099"/>
                  <a:pt x="13795" y="13088"/>
                </a:cubicBezTo>
                <a:cubicBezTo>
                  <a:pt x="13664" y="13057"/>
                  <a:pt x="13538" y="13016"/>
                  <a:pt x="13430" y="12932"/>
                </a:cubicBezTo>
                <a:cubicBezTo>
                  <a:pt x="13368" y="12883"/>
                  <a:pt x="13311" y="12826"/>
                  <a:pt x="13261" y="12761"/>
                </a:cubicBezTo>
                <a:cubicBezTo>
                  <a:pt x="13212" y="12697"/>
                  <a:pt x="13174" y="12628"/>
                  <a:pt x="13140" y="12548"/>
                </a:cubicBezTo>
                <a:cubicBezTo>
                  <a:pt x="13073" y="12393"/>
                  <a:pt x="13017" y="12225"/>
                  <a:pt x="12990" y="12079"/>
                </a:cubicBezTo>
                <a:cubicBezTo>
                  <a:pt x="12963" y="11928"/>
                  <a:pt x="12963" y="11804"/>
                  <a:pt x="12990" y="11738"/>
                </a:cubicBezTo>
                <a:cubicBezTo>
                  <a:pt x="13046" y="11599"/>
                  <a:pt x="13667" y="11496"/>
                  <a:pt x="14450" y="11496"/>
                </a:cubicBezTo>
                <a:cubicBezTo>
                  <a:pt x="14834" y="11496"/>
                  <a:pt x="15085" y="11496"/>
                  <a:pt x="15283" y="11482"/>
                </a:cubicBezTo>
                <a:cubicBezTo>
                  <a:pt x="15427" y="11473"/>
                  <a:pt x="15535" y="11453"/>
                  <a:pt x="15610" y="11425"/>
                </a:cubicBezTo>
                <a:cubicBezTo>
                  <a:pt x="15665" y="11406"/>
                  <a:pt x="15713" y="11387"/>
                  <a:pt x="15741" y="11354"/>
                </a:cubicBezTo>
                <a:cubicBezTo>
                  <a:pt x="15775" y="11316"/>
                  <a:pt x="15787" y="11260"/>
                  <a:pt x="15798" y="11198"/>
                </a:cubicBezTo>
                <a:cubicBezTo>
                  <a:pt x="15811" y="11123"/>
                  <a:pt x="15816" y="11047"/>
                  <a:pt x="15816" y="10928"/>
                </a:cubicBezTo>
                <a:cubicBezTo>
                  <a:pt x="15816" y="10613"/>
                  <a:pt x="15700" y="9923"/>
                  <a:pt x="15564" y="9407"/>
                </a:cubicBezTo>
                <a:cubicBezTo>
                  <a:pt x="15280" y="8334"/>
                  <a:pt x="14727" y="7802"/>
                  <a:pt x="13907" y="7802"/>
                </a:cubicBezTo>
                <a:close/>
              </a:path>
            </a:pathLst>
          </a:custGeom>
          <a:noFill/>
          <a:ln>
            <a:noFill/>
          </a:ln>
        </p:spPr>
      </p:pic>
      <p:pic>
        <p:nvPicPr>
          <p:cNvPr descr="DC4SGnOplrl9qJNwVKAuxuqKHHaiEnw_SzwO_3KiqTW2iIsPeXpu5mtTfhRHtLD7HvL0hbo7oAIkQyviJttj8dpyqUYoIGEe5fIbbnEVMdse2pjTKebm0moDXjeKEfslVTQ5CpVRNYWb2QddICOCDg=s2048.png" id="251" name="Google Shape;251;p24"/>
          <p:cNvPicPr preferRelativeResize="0"/>
          <p:nvPr/>
        </p:nvPicPr>
        <p:blipFill rotWithShape="1">
          <a:blip r:embed="rId14">
            <a:alphaModFix/>
          </a:blip>
          <a:srcRect b="31089" l="882" r="9" t="31093"/>
          <a:stretch/>
        </p:blipFill>
        <p:spPr>
          <a:xfrm>
            <a:off x="4150052" y="4681949"/>
            <a:ext cx="558576" cy="133218"/>
          </a:xfrm>
          <a:custGeom>
            <a:rect b="b" l="l" r="r" t="t"/>
            <a:pathLst>
              <a:path extrusionOk="0" h="21600" w="21600">
                <a:moveTo>
                  <a:pt x="16547" y="0"/>
                </a:moveTo>
                <a:lnTo>
                  <a:pt x="17163" y="2655"/>
                </a:lnTo>
                <a:cubicBezTo>
                  <a:pt x="17717" y="5043"/>
                  <a:pt x="17898" y="5348"/>
                  <a:pt x="18906" y="5551"/>
                </a:cubicBezTo>
                <a:lnTo>
                  <a:pt x="20029" y="5792"/>
                </a:lnTo>
                <a:lnTo>
                  <a:pt x="20086" y="10402"/>
                </a:lnTo>
                <a:cubicBezTo>
                  <a:pt x="20136" y="14540"/>
                  <a:pt x="20215" y="15345"/>
                  <a:pt x="20817" y="17932"/>
                </a:cubicBezTo>
                <a:cubicBezTo>
                  <a:pt x="21188" y="19524"/>
                  <a:pt x="21518" y="20828"/>
                  <a:pt x="21548" y="20828"/>
                </a:cubicBezTo>
                <a:cubicBezTo>
                  <a:pt x="21578" y="20828"/>
                  <a:pt x="21600" y="16133"/>
                  <a:pt x="21600" y="10402"/>
                </a:cubicBezTo>
                <a:lnTo>
                  <a:pt x="21600" y="0"/>
                </a:lnTo>
                <a:lnTo>
                  <a:pt x="19073" y="0"/>
                </a:lnTo>
                <a:lnTo>
                  <a:pt x="16547" y="0"/>
                </a:lnTo>
                <a:close/>
                <a:moveTo>
                  <a:pt x="2342" y="1520"/>
                </a:moveTo>
                <a:cubicBezTo>
                  <a:pt x="1780" y="1520"/>
                  <a:pt x="1722" y="1826"/>
                  <a:pt x="1260" y="6758"/>
                </a:cubicBezTo>
                <a:cubicBezTo>
                  <a:pt x="992" y="9623"/>
                  <a:pt x="598" y="13772"/>
                  <a:pt x="386" y="16001"/>
                </a:cubicBezTo>
                <a:lnTo>
                  <a:pt x="0" y="20055"/>
                </a:lnTo>
                <a:lnTo>
                  <a:pt x="524" y="20055"/>
                </a:lnTo>
                <a:cubicBezTo>
                  <a:pt x="901" y="20055"/>
                  <a:pt x="1103" y="19520"/>
                  <a:pt x="1255" y="18125"/>
                </a:cubicBezTo>
                <a:cubicBezTo>
                  <a:pt x="1442" y="16404"/>
                  <a:pt x="1573" y="16194"/>
                  <a:pt x="2486" y="16194"/>
                </a:cubicBezTo>
                <a:cubicBezTo>
                  <a:pt x="3409" y="16194"/>
                  <a:pt x="3525" y="16387"/>
                  <a:pt x="3683" y="18125"/>
                </a:cubicBezTo>
                <a:cubicBezTo>
                  <a:pt x="3816" y="19585"/>
                  <a:pt x="3994" y="20055"/>
                  <a:pt x="4409" y="20055"/>
                </a:cubicBezTo>
                <a:lnTo>
                  <a:pt x="4961" y="20055"/>
                </a:lnTo>
                <a:lnTo>
                  <a:pt x="4121" y="12164"/>
                </a:lnTo>
                <a:cubicBezTo>
                  <a:pt x="2955" y="1172"/>
                  <a:pt x="3019" y="1520"/>
                  <a:pt x="2342" y="1520"/>
                </a:cubicBezTo>
                <a:close/>
                <a:moveTo>
                  <a:pt x="5531" y="1520"/>
                </a:moveTo>
                <a:lnTo>
                  <a:pt x="5531" y="10788"/>
                </a:lnTo>
                <a:lnTo>
                  <a:pt x="5531" y="20055"/>
                </a:lnTo>
                <a:lnTo>
                  <a:pt x="6089" y="20055"/>
                </a:lnTo>
                <a:cubicBezTo>
                  <a:pt x="6642" y="20055"/>
                  <a:pt x="6642" y="20055"/>
                  <a:pt x="6642" y="15566"/>
                </a:cubicBezTo>
                <a:cubicBezTo>
                  <a:pt x="6642" y="13090"/>
                  <a:pt x="6699" y="10811"/>
                  <a:pt x="6768" y="10522"/>
                </a:cubicBezTo>
                <a:cubicBezTo>
                  <a:pt x="6837" y="10233"/>
                  <a:pt x="7127" y="10944"/>
                  <a:pt x="7413" y="12091"/>
                </a:cubicBezTo>
                <a:lnTo>
                  <a:pt x="7937" y="14167"/>
                </a:lnTo>
                <a:lnTo>
                  <a:pt x="8455" y="12091"/>
                </a:lnTo>
                <a:cubicBezTo>
                  <a:pt x="8741" y="10944"/>
                  <a:pt x="9036" y="10233"/>
                  <a:pt x="9105" y="10522"/>
                </a:cubicBezTo>
                <a:cubicBezTo>
                  <a:pt x="9174" y="10811"/>
                  <a:pt x="9226" y="13090"/>
                  <a:pt x="9226" y="15566"/>
                </a:cubicBezTo>
                <a:cubicBezTo>
                  <a:pt x="9226" y="20055"/>
                  <a:pt x="9232" y="20055"/>
                  <a:pt x="9784" y="20055"/>
                </a:cubicBezTo>
                <a:lnTo>
                  <a:pt x="10337" y="20055"/>
                </a:lnTo>
                <a:lnTo>
                  <a:pt x="10337" y="10788"/>
                </a:lnTo>
                <a:lnTo>
                  <a:pt x="10337" y="1520"/>
                </a:lnTo>
                <a:lnTo>
                  <a:pt x="9853" y="1520"/>
                </a:lnTo>
                <a:cubicBezTo>
                  <a:pt x="9521" y="1520"/>
                  <a:pt x="9144" y="2569"/>
                  <a:pt x="8650" y="4827"/>
                </a:cubicBezTo>
                <a:lnTo>
                  <a:pt x="7937" y="8085"/>
                </a:lnTo>
                <a:lnTo>
                  <a:pt x="7217" y="4827"/>
                </a:lnTo>
                <a:cubicBezTo>
                  <a:pt x="6723" y="2569"/>
                  <a:pt x="6347" y="1520"/>
                  <a:pt x="6014" y="1520"/>
                </a:cubicBezTo>
                <a:lnTo>
                  <a:pt x="5531" y="1520"/>
                </a:lnTo>
                <a:close/>
                <a:moveTo>
                  <a:pt x="11258" y="1520"/>
                </a:moveTo>
                <a:lnTo>
                  <a:pt x="11258" y="10788"/>
                </a:lnTo>
                <a:lnTo>
                  <a:pt x="11258" y="20055"/>
                </a:lnTo>
                <a:lnTo>
                  <a:pt x="12466" y="20055"/>
                </a:lnTo>
                <a:cubicBezTo>
                  <a:pt x="14582" y="20055"/>
                  <a:pt x="15511" y="17230"/>
                  <a:pt x="15511" y="10788"/>
                </a:cubicBezTo>
                <a:cubicBezTo>
                  <a:pt x="15511" y="4345"/>
                  <a:pt x="14582" y="1520"/>
                  <a:pt x="12466" y="1520"/>
                </a:cubicBezTo>
                <a:lnTo>
                  <a:pt x="11258" y="1520"/>
                </a:lnTo>
                <a:close/>
                <a:moveTo>
                  <a:pt x="13283" y="4754"/>
                </a:moveTo>
                <a:cubicBezTo>
                  <a:pt x="14048" y="5005"/>
                  <a:pt x="14481" y="7153"/>
                  <a:pt x="14481" y="10788"/>
                </a:cubicBezTo>
                <a:cubicBezTo>
                  <a:pt x="14481" y="13266"/>
                  <a:pt x="14378" y="14405"/>
                  <a:pt x="14049" y="15518"/>
                </a:cubicBezTo>
                <a:cubicBezTo>
                  <a:pt x="13548" y="17214"/>
                  <a:pt x="12401" y="17475"/>
                  <a:pt x="12259" y="15928"/>
                </a:cubicBezTo>
                <a:cubicBezTo>
                  <a:pt x="12206" y="15353"/>
                  <a:pt x="12188" y="12658"/>
                  <a:pt x="12219" y="9943"/>
                </a:cubicBezTo>
                <a:lnTo>
                  <a:pt x="12276" y="5020"/>
                </a:lnTo>
                <a:lnTo>
                  <a:pt x="12938" y="4779"/>
                </a:lnTo>
                <a:cubicBezTo>
                  <a:pt x="13061" y="4736"/>
                  <a:pt x="13174" y="4719"/>
                  <a:pt x="13283" y="4754"/>
                </a:cubicBezTo>
                <a:close/>
                <a:moveTo>
                  <a:pt x="17704" y="7506"/>
                </a:moveTo>
                <a:lnTo>
                  <a:pt x="17065" y="10064"/>
                </a:lnTo>
                <a:cubicBezTo>
                  <a:pt x="16485" y="12414"/>
                  <a:pt x="16432" y="13020"/>
                  <a:pt x="16432" y="17111"/>
                </a:cubicBezTo>
                <a:lnTo>
                  <a:pt x="16432" y="21600"/>
                </a:lnTo>
                <a:lnTo>
                  <a:pt x="17410" y="21600"/>
                </a:lnTo>
                <a:cubicBezTo>
                  <a:pt x="18306" y="21600"/>
                  <a:pt x="18445" y="21345"/>
                  <a:pt x="19096" y="18559"/>
                </a:cubicBezTo>
                <a:lnTo>
                  <a:pt x="19810" y="15518"/>
                </a:lnTo>
                <a:lnTo>
                  <a:pt x="18814" y="15277"/>
                </a:lnTo>
                <a:lnTo>
                  <a:pt x="17819" y="15036"/>
                </a:lnTo>
                <a:lnTo>
                  <a:pt x="17755" y="11271"/>
                </a:lnTo>
                <a:lnTo>
                  <a:pt x="17704" y="7506"/>
                </a:lnTo>
                <a:close/>
                <a:moveTo>
                  <a:pt x="2383" y="7699"/>
                </a:moveTo>
                <a:cubicBezTo>
                  <a:pt x="2618" y="7699"/>
                  <a:pt x="3153" y="11978"/>
                  <a:pt x="2999" y="12622"/>
                </a:cubicBezTo>
                <a:cubicBezTo>
                  <a:pt x="2822" y="13360"/>
                  <a:pt x="2058" y="13205"/>
                  <a:pt x="1940" y="12405"/>
                </a:cubicBezTo>
                <a:cubicBezTo>
                  <a:pt x="1798" y="11450"/>
                  <a:pt x="2152" y="7699"/>
                  <a:pt x="2383" y="7699"/>
                </a:cubicBezTo>
                <a:close/>
              </a:path>
            </a:pathLst>
          </a:custGeom>
          <a:noFill/>
          <a:ln>
            <a:noFill/>
          </a:ln>
        </p:spPr>
      </p:pic>
      <p:pic>
        <p:nvPicPr>
          <p:cNvPr descr="Image" id="252" name="Google Shape;252;p24"/>
          <p:cNvPicPr preferRelativeResize="0"/>
          <p:nvPr/>
        </p:nvPicPr>
        <p:blipFill rotWithShape="1">
          <a:blip r:embed="rId15">
            <a:alphaModFix/>
          </a:blip>
          <a:srcRect b="0" l="0" r="0" t="0"/>
          <a:stretch/>
        </p:blipFill>
        <p:spPr>
          <a:xfrm>
            <a:off x="3686570" y="1859782"/>
            <a:ext cx="529600" cy="390787"/>
          </a:xfrm>
          <a:prstGeom prst="rect">
            <a:avLst/>
          </a:prstGeom>
          <a:noFill/>
          <a:ln>
            <a:noFill/>
          </a:ln>
        </p:spPr>
      </p:pic>
      <p:pic>
        <p:nvPicPr>
          <p:cNvPr descr="Image" id="253" name="Google Shape;253;p24"/>
          <p:cNvPicPr preferRelativeResize="0"/>
          <p:nvPr/>
        </p:nvPicPr>
        <p:blipFill rotWithShape="1">
          <a:blip r:embed="rId16">
            <a:alphaModFix/>
          </a:blip>
          <a:srcRect b="0" l="0" r="0" t="0"/>
          <a:stretch/>
        </p:blipFill>
        <p:spPr>
          <a:xfrm>
            <a:off x="7444525" y="4257859"/>
            <a:ext cx="648627" cy="214554"/>
          </a:xfrm>
          <a:prstGeom prst="rect">
            <a:avLst/>
          </a:prstGeom>
          <a:noFill/>
          <a:ln>
            <a:noFill/>
          </a:ln>
        </p:spPr>
      </p:pic>
      <p:pic>
        <p:nvPicPr>
          <p:cNvPr descr="Image" id="254" name="Google Shape;254;p24"/>
          <p:cNvPicPr preferRelativeResize="0"/>
          <p:nvPr/>
        </p:nvPicPr>
        <p:blipFill rotWithShape="1">
          <a:blip r:embed="rId17">
            <a:alphaModFix/>
          </a:blip>
          <a:srcRect b="0" l="0" r="0" t="0"/>
          <a:stretch/>
        </p:blipFill>
        <p:spPr>
          <a:xfrm>
            <a:off x="8129126" y="4291731"/>
            <a:ext cx="607891" cy="122528"/>
          </a:xfrm>
          <a:prstGeom prst="rect">
            <a:avLst/>
          </a:prstGeom>
          <a:noFill/>
          <a:ln>
            <a:noFill/>
          </a:ln>
        </p:spPr>
      </p:pic>
      <p:pic>
        <p:nvPicPr>
          <p:cNvPr descr="Image" id="255" name="Google Shape;255;p24"/>
          <p:cNvPicPr preferRelativeResize="0"/>
          <p:nvPr/>
        </p:nvPicPr>
        <p:blipFill rotWithShape="1">
          <a:blip r:embed="rId18">
            <a:alphaModFix/>
          </a:blip>
          <a:srcRect b="0" l="159" r="0" t="219"/>
          <a:stretch/>
        </p:blipFill>
        <p:spPr>
          <a:xfrm>
            <a:off x="7499204" y="4540057"/>
            <a:ext cx="410778" cy="225774"/>
          </a:xfrm>
          <a:custGeom>
            <a:rect b="b" l="l" r="r" t="t"/>
            <a:pathLst>
              <a:path extrusionOk="0" h="21600" w="21600">
                <a:moveTo>
                  <a:pt x="3224" y="0"/>
                </a:moveTo>
                <a:lnTo>
                  <a:pt x="3217" y="598"/>
                </a:lnTo>
                <a:cubicBezTo>
                  <a:pt x="3207" y="1181"/>
                  <a:pt x="3251" y="1253"/>
                  <a:pt x="3592" y="1281"/>
                </a:cubicBezTo>
                <a:cubicBezTo>
                  <a:pt x="3801" y="1299"/>
                  <a:pt x="4049" y="1328"/>
                  <a:pt x="4148" y="1353"/>
                </a:cubicBezTo>
                <a:cubicBezTo>
                  <a:pt x="4246" y="1377"/>
                  <a:pt x="4399" y="1420"/>
                  <a:pt x="4484" y="1438"/>
                </a:cubicBezTo>
                <a:cubicBezTo>
                  <a:pt x="4570" y="1456"/>
                  <a:pt x="4695" y="1737"/>
                  <a:pt x="4758" y="2065"/>
                </a:cubicBezTo>
                <a:cubicBezTo>
                  <a:pt x="4843" y="2503"/>
                  <a:pt x="4956" y="2665"/>
                  <a:pt x="5197" y="2691"/>
                </a:cubicBezTo>
                <a:cubicBezTo>
                  <a:pt x="5377" y="2710"/>
                  <a:pt x="5576" y="2649"/>
                  <a:pt x="5643" y="2549"/>
                </a:cubicBezTo>
                <a:cubicBezTo>
                  <a:pt x="5831" y="2267"/>
                  <a:pt x="6295" y="3023"/>
                  <a:pt x="6323" y="3659"/>
                </a:cubicBezTo>
                <a:cubicBezTo>
                  <a:pt x="6345" y="4139"/>
                  <a:pt x="6406" y="4218"/>
                  <a:pt x="6715" y="4200"/>
                </a:cubicBezTo>
                <a:cubicBezTo>
                  <a:pt x="7029" y="4183"/>
                  <a:pt x="7080" y="4263"/>
                  <a:pt x="7114" y="4798"/>
                </a:cubicBezTo>
                <a:cubicBezTo>
                  <a:pt x="7135" y="5139"/>
                  <a:pt x="7111" y="5502"/>
                  <a:pt x="7051" y="5610"/>
                </a:cubicBezTo>
                <a:cubicBezTo>
                  <a:pt x="6992" y="5718"/>
                  <a:pt x="6262" y="5807"/>
                  <a:pt x="5431" y="5809"/>
                </a:cubicBezTo>
                <a:cubicBezTo>
                  <a:pt x="4583" y="5811"/>
                  <a:pt x="3883" y="5905"/>
                  <a:pt x="3843" y="6023"/>
                </a:cubicBezTo>
                <a:cubicBezTo>
                  <a:pt x="3803" y="6139"/>
                  <a:pt x="3727" y="6186"/>
                  <a:pt x="3670" y="6123"/>
                </a:cubicBezTo>
                <a:cubicBezTo>
                  <a:pt x="3614" y="6059"/>
                  <a:pt x="3534" y="6110"/>
                  <a:pt x="3490" y="6237"/>
                </a:cubicBezTo>
                <a:cubicBezTo>
                  <a:pt x="3436" y="6397"/>
                  <a:pt x="3357" y="6398"/>
                  <a:pt x="3240" y="6222"/>
                </a:cubicBezTo>
                <a:cubicBezTo>
                  <a:pt x="3141" y="6074"/>
                  <a:pt x="2433" y="5919"/>
                  <a:pt x="1518" y="5852"/>
                </a:cubicBezTo>
                <a:lnTo>
                  <a:pt x="0" y="5738"/>
                </a:lnTo>
                <a:lnTo>
                  <a:pt x="23" y="9583"/>
                </a:lnTo>
                <a:lnTo>
                  <a:pt x="337" y="9611"/>
                </a:lnTo>
                <a:cubicBezTo>
                  <a:pt x="941" y="9653"/>
                  <a:pt x="959" y="9760"/>
                  <a:pt x="892" y="12758"/>
                </a:cubicBezTo>
                <a:lnTo>
                  <a:pt x="830" y="15534"/>
                </a:lnTo>
                <a:lnTo>
                  <a:pt x="1573" y="15534"/>
                </a:lnTo>
                <a:lnTo>
                  <a:pt x="2309" y="15534"/>
                </a:lnTo>
                <a:lnTo>
                  <a:pt x="2301" y="12672"/>
                </a:lnTo>
                <a:lnTo>
                  <a:pt x="2301" y="9810"/>
                </a:lnTo>
                <a:lnTo>
                  <a:pt x="2653" y="9882"/>
                </a:lnTo>
                <a:cubicBezTo>
                  <a:pt x="2850" y="9923"/>
                  <a:pt x="3058" y="9998"/>
                  <a:pt x="3107" y="10052"/>
                </a:cubicBezTo>
                <a:cubicBezTo>
                  <a:pt x="3156" y="10107"/>
                  <a:pt x="3193" y="11362"/>
                  <a:pt x="3193" y="12843"/>
                </a:cubicBezTo>
                <a:lnTo>
                  <a:pt x="3193" y="15534"/>
                </a:lnTo>
                <a:lnTo>
                  <a:pt x="5063" y="15520"/>
                </a:lnTo>
                <a:cubicBezTo>
                  <a:pt x="6092" y="15513"/>
                  <a:pt x="6982" y="15608"/>
                  <a:pt x="7043" y="15719"/>
                </a:cubicBezTo>
                <a:cubicBezTo>
                  <a:pt x="7105" y="15831"/>
                  <a:pt x="7135" y="16203"/>
                  <a:pt x="7114" y="16545"/>
                </a:cubicBezTo>
                <a:cubicBezTo>
                  <a:pt x="7080" y="17088"/>
                  <a:pt x="7031" y="17154"/>
                  <a:pt x="6707" y="17129"/>
                </a:cubicBezTo>
                <a:cubicBezTo>
                  <a:pt x="6396" y="17105"/>
                  <a:pt x="6340" y="17183"/>
                  <a:pt x="6363" y="17570"/>
                </a:cubicBezTo>
                <a:cubicBezTo>
                  <a:pt x="6377" y="17824"/>
                  <a:pt x="6341" y="18251"/>
                  <a:pt x="6284" y="18524"/>
                </a:cubicBezTo>
                <a:cubicBezTo>
                  <a:pt x="6199" y="18936"/>
                  <a:pt x="6149" y="18982"/>
                  <a:pt x="5956" y="18795"/>
                </a:cubicBezTo>
                <a:cubicBezTo>
                  <a:pt x="5601" y="18452"/>
                  <a:pt x="5552" y="18509"/>
                  <a:pt x="5611" y="19236"/>
                </a:cubicBezTo>
                <a:cubicBezTo>
                  <a:pt x="5679" y="20074"/>
                  <a:pt x="5621" y="20121"/>
                  <a:pt x="4304" y="20162"/>
                </a:cubicBezTo>
                <a:lnTo>
                  <a:pt x="3256" y="20190"/>
                </a:lnTo>
                <a:lnTo>
                  <a:pt x="3217" y="20902"/>
                </a:lnTo>
                <a:lnTo>
                  <a:pt x="3177" y="21600"/>
                </a:lnTo>
                <a:cubicBezTo>
                  <a:pt x="5033" y="21596"/>
                  <a:pt x="6200" y="21518"/>
                  <a:pt x="6245" y="21386"/>
                </a:cubicBezTo>
                <a:cubicBezTo>
                  <a:pt x="6286" y="21267"/>
                  <a:pt x="6443" y="21173"/>
                  <a:pt x="6597" y="21173"/>
                </a:cubicBezTo>
                <a:cubicBezTo>
                  <a:pt x="6801" y="21173"/>
                  <a:pt x="6906" y="20990"/>
                  <a:pt x="6997" y="20518"/>
                </a:cubicBezTo>
                <a:cubicBezTo>
                  <a:pt x="7112" y="19918"/>
                  <a:pt x="7286" y="19752"/>
                  <a:pt x="7701" y="19849"/>
                </a:cubicBezTo>
                <a:cubicBezTo>
                  <a:pt x="7784" y="19868"/>
                  <a:pt x="7825" y="19743"/>
                  <a:pt x="7787" y="19564"/>
                </a:cubicBezTo>
                <a:cubicBezTo>
                  <a:pt x="7675" y="19036"/>
                  <a:pt x="7959" y="18354"/>
                  <a:pt x="8288" y="18354"/>
                </a:cubicBezTo>
                <a:cubicBezTo>
                  <a:pt x="8454" y="18354"/>
                  <a:pt x="8559" y="18286"/>
                  <a:pt x="8530" y="18197"/>
                </a:cubicBezTo>
                <a:cubicBezTo>
                  <a:pt x="8400" y="17795"/>
                  <a:pt x="8693" y="17058"/>
                  <a:pt x="8984" y="17058"/>
                </a:cubicBezTo>
                <a:cubicBezTo>
                  <a:pt x="9311" y="17058"/>
                  <a:pt x="9310" y="17052"/>
                  <a:pt x="9337" y="14395"/>
                </a:cubicBezTo>
                <a:cubicBezTo>
                  <a:pt x="9345" y="13503"/>
                  <a:pt x="9393" y="13318"/>
                  <a:pt x="9697" y="12957"/>
                </a:cubicBezTo>
                <a:cubicBezTo>
                  <a:pt x="9890" y="12728"/>
                  <a:pt x="10097" y="12584"/>
                  <a:pt x="10150" y="12644"/>
                </a:cubicBezTo>
                <a:cubicBezTo>
                  <a:pt x="10204" y="12704"/>
                  <a:pt x="10244" y="13366"/>
                  <a:pt x="10244" y="14125"/>
                </a:cubicBezTo>
                <a:lnTo>
                  <a:pt x="10244" y="15506"/>
                </a:lnTo>
                <a:lnTo>
                  <a:pt x="14486" y="15506"/>
                </a:lnTo>
                <a:lnTo>
                  <a:pt x="18736" y="15506"/>
                </a:lnTo>
                <a:lnTo>
                  <a:pt x="18736" y="14239"/>
                </a:lnTo>
                <a:cubicBezTo>
                  <a:pt x="18736" y="13529"/>
                  <a:pt x="18793" y="12899"/>
                  <a:pt x="18869" y="12815"/>
                </a:cubicBezTo>
                <a:cubicBezTo>
                  <a:pt x="18943" y="12732"/>
                  <a:pt x="19314" y="12677"/>
                  <a:pt x="19698" y="12687"/>
                </a:cubicBezTo>
                <a:cubicBezTo>
                  <a:pt x="20083" y="12696"/>
                  <a:pt x="20433" y="12605"/>
                  <a:pt x="20473" y="12487"/>
                </a:cubicBezTo>
                <a:cubicBezTo>
                  <a:pt x="20520" y="12349"/>
                  <a:pt x="20603" y="12358"/>
                  <a:pt x="20708" y="12516"/>
                </a:cubicBezTo>
                <a:cubicBezTo>
                  <a:pt x="20891" y="12791"/>
                  <a:pt x="21141" y="12607"/>
                  <a:pt x="21115" y="12217"/>
                </a:cubicBezTo>
                <a:cubicBezTo>
                  <a:pt x="21105" y="12077"/>
                  <a:pt x="21099" y="11200"/>
                  <a:pt x="21107" y="10266"/>
                </a:cubicBezTo>
                <a:cubicBezTo>
                  <a:pt x="21120" y="8762"/>
                  <a:pt x="21146" y="8558"/>
                  <a:pt x="21357" y="8458"/>
                </a:cubicBezTo>
                <a:cubicBezTo>
                  <a:pt x="21546" y="8369"/>
                  <a:pt x="21591" y="8098"/>
                  <a:pt x="21600" y="5809"/>
                </a:cubicBezTo>
                <a:lnTo>
                  <a:pt x="19777" y="5752"/>
                </a:lnTo>
                <a:cubicBezTo>
                  <a:pt x="18257" y="5703"/>
                  <a:pt x="17955" y="5639"/>
                  <a:pt x="17945" y="5368"/>
                </a:cubicBezTo>
                <a:cubicBezTo>
                  <a:pt x="17912" y="4439"/>
                  <a:pt x="17882" y="4351"/>
                  <a:pt x="17624" y="4385"/>
                </a:cubicBezTo>
                <a:cubicBezTo>
                  <a:pt x="17427" y="4412"/>
                  <a:pt x="17340" y="4592"/>
                  <a:pt x="17296" y="5055"/>
                </a:cubicBezTo>
                <a:lnTo>
                  <a:pt x="17233" y="5695"/>
                </a:lnTo>
                <a:lnTo>
                  <a:pt x="15715" y="5752"/>
                </a:lnTo>
                <a:cubicBezTo>
                  <a:pt x="14222" y="5812"/>
                  <a:pt x="14186" y="5794"/>
                  <a:pt x="14087" y="5311"/>
                </a:cubicBezTo>
                <a:cubicBezTo>
                  <a:pt x="14031" y="5040"/>
                  <a:pt x="14011" y="4678"/>
                  <a:pt x="14048" y="4499"/>
                </a:cubicBezTo>
                <a:cubicBezTo>
                  <a:pt x="14104" y="4227"/>
                  <a:pt x="14083" y="4221"/>
                  <a:pt x="13923" y="4457"/>
                </a:cubicBezTo>
                <a:cubicBezTo>
                  <a:pt x="13766" y="4687"/>
                  <a:pt x="13715" y="4687"/>
                  <a:pt x="13633" y="4457"/>
                </a:cubicBezTo>
                <a:cubicBezTo>
                  <a:pt x="13566" y="4268"/>
                  <a:pt x="13517" y="4417"/>
                  <a:pt x="13477" y="4927"/>
                </a:cubicBezTo>
                <a:lnTo>
                  <a:pt x="13414" y="5695"/>
                </a:lnTo>
                <a:lnTo>
                  <a:pt x="12577" y="5695"/>
                </a:lnTo>
                <a:cubicBezTo>
                  <a:pt x="11753" y="5695"/>
                  <a:pt x="11737" y="5684"/>
                  <a:pt x="11700" y="5097"/>
                </a:cubicBezTo>
                <a:cubicBezTo>
                  <a:pt x="11679" y="4770"/>
                  <a:pt x="11628" y="4494"/>
                  <a:pt x="11583" y="4485"/>
                </a:cubicBezTo>
                <a:cubicBezTo>
                  <a:pt x="11538" y="4477"/>
                  <a:pt x="10853" y="4450"/>
                  <a:pt x="10064" y="4428"/>
                </a:cubicBezTo>
                <a:lnTo>
                  <a:pt x="8632" y="4385"/>
                </a:lnTo>
                <a:lnTo>
                  <a:pt x="8593" y="3702"/>
                </a:lnTo>
                <a:cubicBezTo>
                  <a:pt x="8561" y="3101"/>
                  <a:pt x="8510" y="3006"/>
                  <a:pt x="8178" y="2947"/>
                </a:cubicBezTo>
                <a:cubicBezTo>
                  <a:pt x="7933" y="2904"/>
                  <a:pt x="7804" y="2766"/>
                  <a:pt x="7826" y="2577"/>
                </a:cubicBezTo>
                <a:cubicBezTo>
                  <a:pt x="7871" y="2190"/>
                  <a:pt x="7634" y="1687"/>
                  <a:pt x="7294" y="1452"/>
                </a:cubicBezTo>
                <a:cubicBezTo>
                  <a:pt x="7143" y="1349"/>
                  <a:pt x="7013" y="1107"/>
                  <a:pt x="7004" y="926"/>
                </a:cubicBezTo>
                <a:cubicBezTo>
                  <a:pt x="6996" y="744"/>
                  <a:pt x="6981" y="476"/>
                  <a:pt x="6973" y="327"/>
                </a:cubicBezTo>
                <a:cubicBezTo>
                  <a:pt x="6962" y="119"/>
                  <a:pt x="6150" y="44"/>
                  <a:pt x="3459" y="0"/>
                </a:cubicBezTo>
                <a:lnTo>
                  <a:pt x="3224" y="0"/>
                </a:lnTo>
                <a:close/>
              </a:path>
            </a:pathLst>
          </a:custGeom>
          <a:noFill/>
          <a:ln>
            <a:noFill/>
          </a:ln>
        </p:spPr>
      </p:pic>
      <p:pic>
        <p:nvPicPr>
          <p:cNvPr descr="Image" id="256" name="Google Shape;256;p24"/>
          <p:cNvPicPr preferRelativeResize="0"/>
          <p:nvPr/>
        </p:nvPicPr>
        <p:blipFill rotWithShape="1">
          <a:blip r:embed="rId19">
            <a:alphaModFix/>
          </a:blip>
          <a:srcRect b="0" l="0" r="0" t="0"/>
          <a:stretch/>
        </p:blipFill>
        <p:spPr>
          <a:xfrm>
            <a:off x="8138651" y="4539092"/>
            <a:ext cx="589254" cy="199336"/>
          </a:xfrm>
          <a:prstGeom prst="rect">
            <a:avLst/>
          </a:prstGeom>
          <a:noFill/>
          <a:ln>
            <a:noFill/>
          </a:ln>
        </p:spPr>
      </p:pic>
      <p:cxnSp>
        <p:nvCxnSpPr>
          <p:cNvPr id="257" name="Google Shape;257;p24"/>
          <p:cNvCxnSpPr/>
          <p:nvPr/>
        </p:nvCxnSpPr>
        <p:spPr>
          <a:xfrm>
            <a:off x="2263015" y="4075354"/>
            <a:ext cx="2032500" cy="6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258" name="Google Shape;258;p24"/>
          <p:cNvCxnSpPr>
            <a:endCxn id="232" idx="1"/>
          </p:cNvCxnSpPr>
          <p:nvPr/>
        </p:nvCxnSpPr>
        <p:spPr>
          <a:xfrm>
            <a:off x="5782593" y="3976319"/>
            <a:ext cx="1695000" cy="6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259" name="Google Shape;259;p24"/>
          <p:cNvCxnSpPr>
            <a:stCxn id="231" idx="2"/>
            <a:endCxn id="232" idx="0"/>
          </p:cNvCxnSpPr>
          <p:nvPr/>
        </p:nvCxnSpPr>
        <p:spPr>
          <a:xfrm>
            <a:off x="8001841" y="2055020"/>
            <a:ext cx="9300" cy="1713000"/>
          </a:xfrm>
          <a:prstGeom prst="straightConnector1">
            <a:avLst/>
          </a:prstGeom>
          <a:noFill/>
          <a:ln cap="flat" cmpd="sng" w="9525">
            <a:solidFill>
              <a:schemeClr val="dk1"/>
            </a:solidFill>
            <a:prstDash val="solid"/>
            <a:round/>
            <a:headEnd len="med" w="med" type="none"/>
            <a:tailEnd len="med" w="med" type="triangle"/>
          </a:ln>
        </p:spPr>
      </p:cxnSp>
      <p:sp>
        <p:nvSpPr>
          <p:cNvPr id="260" name="Google Shape;260;p24"/>
          <p:cNvSpPr/>
          <p:nvPr/>
        </p:nvSpPr>
        <p:spPr>
          <a:xfrm>
            <a:off x="4292600" y="3231427"/>
            <a:ext cx="1488000" cy="1374000"/>
          </a:xfrm>
          <a:prstGeom prst="roundRect">
            <a:avLst>
              <a:gd fmla="val 3574"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1" name="Google Shape;261;p24"/>
          <p:cNvCxnSpPr>
            <a:stCxn id="219" idx="2"/>
            <a:endCxn id="236" idx="0"/>
          </p:cNvCxnSpPr>
          <p:nvPr/>
        </p:nvCxnSpPr>
        <p:spPr>
          <a:xfrm rot="5400000">
            <a:off x="982121" y="1877550"/>
            <a:ext cx="892200" cy="608100"/>
          </a:xfrm>
          <a:prstGeom prst="curvedConnector3">
            <a:avLst>
              <a:gd fmla="val 50003" name="adj1"/>
            </a:avLst>
          </a:prstGeom>
          <a:noFill/>
          <a:ln cap="flat" cmpd="sng" w="9525">
            <a:solidFill>
              <a:schemeClr val="dk1"/>
            </a:solidFill>
            <a:prstDash val="solid"/>
            <a:round/>
            <a:headEnd len="med" w="med" type="none"/>
            <a:tailEnd len="med" w="med" type="triangle"/>
          </a:ln>
        </p:spPr>
      </p:cxnSp>
      <p:cxnSp>
        <p:nvCxnSpPr>
          <p:cNvPr id="262" name="Google Shape;262;p24"/>
          <p:cNvCxnSpPr>
            <a:stCxn id="219" idx="2"/>
            <a:endCxn id="230" idx="0"/>
          </p:cNvCxnSpPr>
          <p:nvPr/>
        </p:nvCxnSpPr>
        <p:spPr>
          <a:xfrm flipH="1" rot="-5400000">
            <a:off x="1774421" y="1693350"/>
            <a:ext cx="820200" cy="904500"/>
          </a:xfrm>
          <a:prstGeom prst="curvedConnector3">
            <a:avLst>
              <a:gd fmla="val 49994" name="adj1"/>
            </a:avLst>
          </a:prstGeom>
          <a:noFill/>
          <a:ln cap="flat" cmpd="sng" w="9525">
            <a:solidFill>
              <a:schemeClr val="dk1"/>
            </a:solidFill>
            <a:prstDash val="solid"/>
            <a:round/>
            <a:headEnd len="med" w="med" type="none"/>
            <a:tailEnd len="med" w="med" type="triangle"/>
          </a:ln>
        </p:spPr>
      </p:cxnSp>
      <p:cxnSp>
        <p:nvCxnSpPr>
          <p:cNvPr id="263" name="Google Shape;263;p24"/>
          <p:cNvCxnSpPr>
            <a:stCxn id="238" idx="2"/>
            <a:endCxn id="225" idx="0"/>
          </p:cNvCxnSpPr>
          <p:nvPr/>
        </p:nvCxnSpPr>
        <p:spPr>
          <a:xfrm flipH="1" rot="-5400000">
            <a:off x="1064194" y="3291433"/>
            <a:ext cx="628200" cy="508200"/>
          </a:xfrm>
          <a:prstGeom prst="curvedConnector3">
            <a:avLst>
              <a:gd fmla="val 50008" name="adj1"/>
            </a:avLst>
          </a:prstGeom>
          <a:noFill/>
          <a:ln cap="flat" cmpd="sng" w="9525">
            <a:solidFill>
              <a:schemeClr val="dk1"/>
            </a:solidFill>
            <a:prstDash val="solid"/>
            <a:round/>
            <a:headEnd len="med" w="med" type="none"/>
            <a:tailEnd len="med" w="med" type="triangle"/>
          </a:ln>
        </p:spPr>
      </p:cxnSp>
      <p:cxnSp>
        <p:nvCxnSpPr>
          <p:cNvPr id="264" name="Google Shape;264;p24"/>
          <p:cNvCxnSpPr>
            <a:stCxn id="230" idx="2"/>
            <a:endCxn id="225" idx="0"/>
          </p:cNvCxnSpPr>
          <p:nvPr/>
        </p:nvCxnSpPr>
        <p:spPr>
          <a:xfrm rot="5400000">
            <a:off x="1724619" y="2947559"/>
            <a:ext cx="819900" cy="1004400"/>
          </a:xfrm>
          <a:prstGeom prst="curvedConnector3">
            <a:avLst>
              <a:gd fmla="val 50002" name="adj1"/>
            </a:avLst>
          </a:prstGeom>
          <a:noFill/>
          <a:ln cap="flat" cmpd="sng" w="9525">
            <a:solidFill>
              <a:schemeClr val="dk1"/>
            </a:solidFill>
            <a:prstDash val="solid"/>
            <a:round/>
            <a:headEnd len="med" w="med" type="none"/>
            <a:tailEnd len="med" w="med" type="triangle"/>
          </a:ln>
        </p:spPr>
      </p:cxnSp>
      <p:cxnSp>
        <p:nvCxnSpPr>
          <p:cNvPr id="265" name="Google Shape;265;p24"/>
          <p:cNvCxnSpPr>
            <a:stCxn id="219" idx="3"/>
          </p:cNvCxnSpPr>
          <p:nvPr/>
        </p:nvCxnSpPr>
        <p:spPr>
          <a:xfrm>
            <a:off x="2308571" y="1388850"/>
            <a:ext cx="1008300" cy="547200"/>
          </a:xfrm>
          <a:prstGeom prst="curvedConnector3">
            <a:avLst>
              <a:gd fmla="val 50000" name="adj1"/>
            </a:avLst>
          </a:prstGeom>
          <a:noFill/>
          <a:ln cap="flat" cmpd="sng" w="9525">
            <a:solidFill>
              <a:schemeClr val="dk1"/>
            </a:solidFill>
            <a:prstDash val="solid"/>
            <a:round/>
            <a:headEnd len="med" w="med" type="none"/>
            <a:tailEnd len="med" w="med" type="triangle"/>
          </a:ln>
        </p:spPr>
      </p:cxnSp>
      <p:pic>
        <p:nvPicPr>
          <p:cNvPr id="266" name="Google Shape;266;p24"/>
          <p:cNvPicPr preferRelativeResize="0"/>
          <p:nvPr/>
        </p:nvPicPr>
        <p:blipFill>
          <a:blip r:embed="rId20">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5"/>
          <p:cNvSpPr txBox="1"/>
          <p:nvPr>
            <p:ph idx="4294967295" type="title"/>
          </p:nvPr>
        </p:nvSpPr>
        <p:spPr>
          <a:xfrm>
            <a:off x="1412675" y="150350"/>
            <a:ext cx="6290100" cy="444600"/>
          </a:xfrm>
          <a:prstGeom prst="rect">
            <a:avLst/>
          </a:prstGeom>
          <a:noFill/>
          <a:ln>
            <a:noFill/>
          </a:ln>
        </p:spPr>
        <p:txBody>
          <a:bodyPr anchorCtr="0" anchor="t" bIns="19050" lIns="19050" spcFirstLastPara="1" rIns="19050" wrap="square" tIns="19050">
            <a:noAutofit/>
          </a:bodyPr>
          <a:lstStyle/>
          <a:p>
            <a:pPr indent="0" lvl="0" marL="0" rtl="0" algn="ctr">
              <a:lnSpc>
                <a:spcPct val="115000"/>
              </a:lnSpc>
              <a:spcBef>
                <a:spcPts val="0"/>
              </a:spcBef>
              <a:spcAft>
                <a:spcPts val="0"/>
              </a:spcAft>
              <a:buClr>
                <a:schemeClr val="dk1"/>
              </a:buClr>
              <a:buSzPts val="1100"/>
              <a:buFont typeface="Arial"/>
              <a:buNone/>
            </a:pPr>
            <a:r>
              <a:rPr lang="fr" sz="3000">
                <a:solidFill>
                  <a:srgbClr val="1E98FD"/>
                </a:solidFill>
              </a:rPr>
              <a:t>Open-source</a:t>
            </a:r>
            <a:r>
              <a:rPr b="1" lang="fr" sz="2300">
                <a:solidFill>
                  <a:srgbClr val="1E98FD"/>
                </a:solidFill>
                <a:latin typeface="Source Sans Pro"/>
                <a:ea typeface="Source Sans Pro"/>
                <a:cs typeface="Source Sans Pro"/>
                <a:sym typeface="Source Sans Pro"/>
              </a:rPr>
              <a:t> </a:t>
            </a:r>
            <a:r>
              <a:rPr b="1" lang="fr" sz="3000">
                <a:solidFill>
                  <a:srgbClr val="1E98FD"/>
                </a:solidFill>
                <a:latin typeface="Source Sans Pro"/>
                <a:ea typeface="Source Sans Pro"/>
                <a:cs typeface="Source Sans Pro"/>
                <a:sym typeface="Source Sans Pro"/>
              </a:rPr>
              <a:t>Ecosystem</a:t>
            </a:r>
            <a:endParaRPr b="1" sz="3000">
              <a:solidFill>
                <a:srgbClr val="1E98FD"/>
              </a:solidFill>
              <a:latin typeface="Source Sans Pro"/>
              <a:ea typeface="Source Sans Pro"/>
              <a:cs typeface="Source Sans Pro"/>
              <a:sym typeface="Source Sans Pro"/>
            </a:endParaRPr>
          </a:p>
        </p:txBody>
      </p:sp>
      <p:grpSp>
        <p:nvGrpSpPr>
          <p:cNvPr id="272" name="Google Shape;272;p25"/>
          <p:cNvGrpSpPr/>
          <p:nvPr/>
        </p:nvGrpSpPr>
        <p:grpSpPr>
          <a:xfrm>
            <a:off x="294676" y="1052283"/>
            <a:ext cx="8502610" cy="3918139"/>
            <a:chOff x="465275" y="712950"/>
            <a:chExt cx="6994579" cy="3227728"/>
          </a:xfrm>
        </p:grpSpPr>
        <p:pic>
          <p:nvPicPr>
            <p:cNvPr id="273" name="Google Shape;273;p25"/>
            <p:cNvPicPr preferRelativeResize="0"/>
            <p:nvPr/>
          </p:nvPicPr>
          <p:blipFill>
            <a:blip r:embed="rId3">
              <a:alphaModFix/>
            </a:blip>
            <a:stretch>
              <a:fillRect/>
            </a:stretch>
          </p:blipFill>
          <p:spPr>
            <a:xfrm>
              <a:off x="465275" y="3170130"/>
              <a:ext cx="2276404" cy="724302"/>
            </a:xfrm>
            <a:prstGeom prst="rect">
              <a:avLst/>
            </a:prstGeom>
            <a:noFill/>
            <a:ln>
              <a:noFill/>
            </a:ln>
          </p:spPr>
        </p:pic>
        <p:pic>
          <p:nvPicPr>
            <p:cNvPr id="274" name="Google Shape;274;p25"/>
            <p:cNvPicPr preferRelativeResize="0"/>
            <p:nvPr/>
          </p:nvPicPr>
          <p:blipFill>
            <a:blip r:embed="rId4">
              <a:alphaModFix/>
            </a:blip>
            <a:stretch>
              <a:fillRect/>
            </a:stretch>
          </p:blipFill>
          <p:spPr>
            <a:xfrm>
              <a:off x="484537" y="1529451"/>
              <a:ext cx="2197574" cy="722838"/>
            </a:xfrm>
            <a:prstGeom prst="rect">
              <a:avLst/>
            </a:prstGeom>
            <a:noFill/>
            <a:ln>
              <a:noFill/>
            </a:ln>
          </p:spPr>
        </p:pic>
        <p:pic>
          <p:nvPicPr>
            <p:cNvPr id="275" name="Google Shape;275;p25"/>
            <p:cNvPicPr preferRelativeResize="0"/>
            <p:nvPr/>
          </p:nvPicPr>
          <p:blipFill>
            <a:blip r:embed="rId5">
              <a:alphaModFix/>
            </a:blip>
            <a:stretch>
              <a:fillRect/>
            </a:stretch>
          </p:blipFill>
          <p:spPr>
            <a:xfrm>
              <a:off x="2871333" y="712953"/>
              <a:ext cx="2210523" cy="721457"/>
            </a:xfrm>
            <a:prstGeom prst="rect">
              <a:avLst/>
            </a:prstGeom>
            <a:noFill/>
            <a:ln>
              <a:noFill/>
            </a:ln>
          </p:spPr>
        </p:pic>
        <p:pic>
          <p:nvPicPr>
            <p:cNvPr id="276" name="Google Shape;276;p25"/>
            <p:cNvPicPr preferRelativeResize="0"/>
            <p:nvPr/>
          </p:nvPicPr>
          <p:blipFill>
            <a:blip r:embed="rId6">
              <a:alphaModFix/>
            </a:blip>
            <a:stretch>
              <a:fillRect/>
            </a:stretch>
          </p:blipFill>
          <p:spPr>
            <a:xfrm>
              <a:off x="5236554" y="3240051"/>
              <a:ext cx="2074893" cy="682489"/>
            </a:xfrm>
            <a:prstGeom prst="rect">
              <a:avLst/>
            </a:prstGeom>
            <a:noFill/>
            <a:ln>
              <a:noFill/>
            </a:ln>
          </p:spPr>
        </p:pic>
        <p:pic>
          <p:nvPicPr>
            <p:cNvPr id="277" name="Google Shape;277;p25"/>
            <p:cNvPicPr preferRelativeResize="0"/>
            <p:nvPr/>
          </p:nvPicPr>
          <p:blipFill>
            <a:blip r:embed="rId7">
              <a:alphaModFix/>
            </a:blip>
            <a:stretch>
              <a:fillRect/>
            </a:stretch>
          </p:blipFill>
          <p:spPr>
            <a:xfrm>
              <a:off x="2843323" y="3221933"/>
              <a:ext cx="2210534" cy="718745"/>
            </a:xfrm>
            <a:prstGeom prst="rect">
              <a:avLst/>
            </a:prstGeom>
            <a:noFill/>
            <a:ln>
              <a:noFill/>
            </a:ln>
          </p:spPr>
        </p:pic>
        <p:pic>
          <p:nvPicPr>
            <p:cNvPr id="278" name="Google Shape;278;p25"/>
            <p:cNvPicPr preferRelativeResize="0"/>
            <p:nvPr/>
          </p:nvPicPr>
          <p:blipFill>
            <a:blip r:embed="rId8">
              <a:alphaModFix/>
            </a:blip>
            <a:stretch>
              <a:fillRect/>
            </a:stretch>
          </p:blipFill>
          <p:spPr>
            <a:xfrm>
              <a:off x="5223765" y="712950"/>
              <a:ext cx="2236086" cy="721468"/>
            </a:xfrm>
            <a:prstGeom prst="rect">
              <a:avLst/>
            </a:prstGeom>
            <a:noFill/>
            <a:ln>
              <a:noFill/>
            </a:ln>
          </p:spPr>
        </p:pic>
        <p:pic>
          <p:nvPicPr>
            <p:cNvPr id="279" name="Google Shape;279;p25"/>
            <p:cNvPicPr preferRelativeResize="0"/>
            <p:nvPr/>
          </p:nvPicPr>
          <p:blipFill>
            <a:blip r:embed="rId9">
              <a:alphaModFix/>
            </a:blip>
            <a:stretch>
              <a:fillRect/>
            </a:stretch>
          </p:blipFill>
          <p:spPr>
            <a:xfrm>
              <a:off x="2829280" y="2381177"/>
              <a:ext cx="2266550" cy="724303"/>
            </a:xfrm>
            <a:prstGeom prst="rect">
              <a:avLst/>
            </a:prstGeom>
            <a:noFill/>
            <a:ln>
              <a:noFill/>
            </a:ln>
          </p:spPr>
        </p:pic>
        <p:pic>
          <p:nvPicPr>
            <p:cNvPr id="280" name="Google Shape;280;p25"/>
            <p:cNvPicPr preferRelativeResize="0"/>
            <p:nvPr/>
          </p:nvPicPr>
          <p:blipFill>
            <a:blip r:embed="rId10">
              <a:alphaModFix/>
            </a:blip>
            <a:stretch>
              <a:fillRect/>
            </a:stretch>
          </p:blipFill>
          <p:spPr>
            <a:xfrm>
              <a:off x="5223767" y="1587249"/>
              <a:ext cx="2236086" cy="682507"/>
            </a:xfrm>
            <a:prstGeom prst="rect">
              <a:avLst/>
            </a:prstGeom>
            <a:noFill/>
            <a:ln>
              <a:noFill/>
            </a:ln>
          </p:spPr>
        </p:pic>
        <p:pic>
          <p:nvPicPr>
            <p:cNvPr id="281" name="Google Shape;281;p25"/>
            <p:cNvPicPr preferRelativeResize="0"/>
            <p:nvPr/>
          </p:nvPicPr>
          <p:blipFill>
            <a:blip r:embed="rId11">
              <a:alphaModFix/>
            </a:blip>
            <a:stretch>
              <a:fillRect/>
            </a:stretch>
          </p:blipFill>
          <p:spPr>
            <a:xfrm>
              <a:off x="5236542" y="2381856"/>
              <a:ext cx="2210534" cy="722923"/>
            </a:xfrm>
            <a:prstGeom prst="rect">
              <a:avLst/>
            </a:prstGeom>
            <a:noFill/>
            <a:ln>
              <a:noFill/>
            </a:ln>
          </p:spPr>
        </p:pic>
        <p:pic>
          <p:nvPicPr>
            <p:cNvPr id="282" name="Google Shape;282;p25"/>
            <p:cNvPicPr preferRelativeResize="0"/>
            <p:nvPr/>
          </p:nvPicPr>
          <p:blipFill>
            <a:blip r:embed="rId12">
              <a:alphaModFix/>
            </a:blip>
            <a:stretch>
              <a:fillRect/>
            </a:stretch>
          </p:blipFill>
          <p:spPr>
            <a:xfrm>
              <a:off x="478062" y="2351186"/>
              <a:ext cx="2210533" cy="720068"/>
            </a:xfrm>
            <a:prstGeom prst="rect">
              <a:avLst/>
            </a:prstGeom>
            <a:noFill/>
            <a:ln>
              <a:noFill/>
            </a:ln>
          </p:spPr>
        </p:pic>
        <p:pic>
          <p:nvPicPr>
            <p:cNvPr id="283" name="Google Shape;283;p25"/>
            <p:cNvPicPr preferRelativeResize="0"/>
            <p:nvPr/>
          </p:nvPicPr>
          <p:blipFill>
            <a:blip r:embed="rId13">
              <a:alphaModFix/>
            </a:blip>
            <a:stretch>
              <a:fillRect/>
            </a:stretch>
          </p:blipFill>
          <p:spPr>
            <a:xfrm>
              <a:off x="2858556" y="1589020"/>
              <a:ext cx="2236086" cy="707820"/>
            </a:xfrm>
            <a:prstGeom prst="rect">
              <a:avLst/>
            </a:prstGeom>
            <a:noFill/>
            <a:ln>
              <a:noFill/>
            </a:ln>
          </p:spPr>
        </p:pic>
        <p:pic>
          <p:nvPicPr>
            <p:cNvPr id="284" name="Google Shape;284;p25"/>
            <p:cNvPicPr preferRelativeResize="0"/>
            <p:nvPr/>
          </p:nvPicPr>
          <p:blipFill>
            <a:blip r:embed="rId14">
              <a:alphaModFix/>
            </a:blip>
            <a:stretch>
              <a:fillRect/>
            </a:stretch>
          </p:blipFill>
          <p:spPr>
            <a:xfrm>
              <a:off x="478059" y="714550"/>
              <a:ext cx="2210534" cy="716024"/>
            </a:xfrm>
            <a:prstGeom prst="rect">
              <a:avLst/>
            </a:prstGeom>
            <a:noFill/>
            <a:ln>
              <a:noFill/>
            </a:ln>
          </p:spPr>
        </p:pic>
      </p:grpSp>
      <p:pic>
        <p:nvPicPr>
          <p:cNvPr id="285" name="Google Shape;285;p25"/>
          <p:cNvPicPr preferRelativeResize="0"/>
          <p:nvPr/>
        </p:nvPicPr>
        <p:blipFill>
          <a:blip r:embed="rId15">
            <a:alphaModFix/>
          </a:blip>
          <a:stretch>
            <a:fillRect/>
          </a:stretch>
        </p:blipFill>
        <p:spPr>
          <a:xfrm>
            <a:off x="7705400" y="94375"/>
            <a:ext cx="1303800" cy="1303800"/>
          </a:xfrm>
          <a:prstGeom prst="roundRect">
            <a:avLst>
              <a:gd fmla="val 16667"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